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5"/>
  </p:notesMasterIdLst>
  <p:handoutMasterIdLst>
    <p:handoutMasterId r:id="rId26"/>
  </p:handoutMasterIdLst>
  <p:sldIdLst>
    <p:sldId id="2073" r:id="rId2"/>
    <p:sldId id="2074" r:id="rId3"/>
    <p:sldId id="2050" r:id="rId4"/>
    <p:sldId id="2029" r:id="rId5"/>
    <p:sldId id="2030" r:id="rId6"/>
    <p:sldId id="2054" r:id="rId7"/>
    <p:sldId id="2051" r:id="rId8"/>
    <p:sldId id="2049" r:id="rId9"/>
    <p:sldId id="2031" r:id="rId10"/>
    <p:sldId id="2069" r:id="rId11"/>
    <p:sldId id="2033" r:id="rId12"/>
    <p:sldId id="2055" r:id="rId13"/>
    <p:sldId id="2032" r:id="rId14"/>
    <p:sldId id="2056" r:id="rId15"/>
    <p:sldId id="2072" r:id="rId16"/>
    <p:sldId id="2071" r:id="rId17"/>
    <p:sldId id="2070" r:id="rId18"/>
    <p:sldId id="2068" r:id="rId19"/>
    <p:sldId id="2060" r:id="rId20"/>
    <p:sldId id="2057" r:id="rId21"/>
    <p:sldId id="2058" r:id="rId22"/>
    <p:sldId id="2059" r:id="rId23"/>
    <p:sldId id="2034" r:id="rId24"/>
  </p:sldIdLst>
  <p:sldSz cx="12192000" cy="6858000"/>
  <p:notesSz cx="9947275"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xmlns="">
        <p15:guide id="1" orient="horz" pos="2160">
          <p15:clr>
            <a:srgbClr val="A4A3A4"/>
          </p15:clr>
        </p15:guide>
        <p15:guide id="2" pos="3133">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sha" initials="EC" lastIdx="6" clrIdx="0"/>
  <p:cmAuthor id="1" name="HP" initials="H" lastIdx="7"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4343" autoAdjust="0"/>
  </p:normalViewPr>
  <p:slideViewPr>
    <p:cSldViewPr>
      <p:cViewPr varScale="1">
        <p:scale>
          <a:sx n="75" d="100"/>
          <a:sy n="75" d="100"/>
        </p:scale>
        <p:origin x="-1140" y="-84"/>
      </p:cViewPr>
      <p:guideLst>
        <p:guide orient="horz" pos="2160"/>
        <p:guide pos="3840"/>
      </p:guideLst>
    </p:cSldViewPr>
  </p:slideViewPr>
  <p:outlineViewPr>
    <p:cViewPr>
      <p:scale>
        <a:sx n="33" d="100"/>
        <a:sy n="33" d="100"/>
      </p:scale>
      <p:origin x="0" y="235518"/>
    </p:cViewPr>
  </p:outlineViewPr>
  <p:notesTextViewPr>
    <p:cViewPr>
      <p:scale>
        <a:sx n="100" d="100"/>
        <a:sy n="100" d="100"/>
      </p:scale>
      <p:origin x="0" y="0"/>
    </p:cViewPr>
  </p:notesTextViewPr>
  <p:sorterViewPr>
    <p:cViewPr>
      <p:scale>
        <a:sx n="100" d="100"/>
        <a:sy n="100" d="100"/>
      </p:scale>
      <p:origin x="0" y="612"/>
    </p:cViewPr>
  </p:sorterViewPr>
  <p:notesViewPr>
    <p:cSldViewPr>
      <p:cViewPr varScale="1">
        <p:scale>
          <a:sx n="74" d="100"/>
          <a:sy n="74" d="100"/>
        </p:scale>
        <p:origin x="-1734" y="-96"/>
      </p:cViewPr>
      <p:guideLst>
        <p:guide orient="horz" pos="2160"/>
        <p:guide pos="313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246"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10486"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634487" y="0"/>
            <a:ext cx="4310486" cy="342900"/>
          </a:xfrm>
          <a:prstGeom prst="rect">
            <a:avLst/>
          </a:prstGeom>
        </p:spPr>
        <p:txBody>
          <a:bodyPr vert="horz" lIns="91440" tIns="45720" rIns="91440" bIns="45720" rtlCol="0"/>
          <a:lstStyle>
            <a:lvl1pPr algn="r">
              <a:defRPr sz="1200"/>
            </a:lvl1pPr>
          </a:lstStyle>
          <a:p>
            <a:fld id="{06C30BF2-1FF7-4FB8-8AEA-A87C754546A5}" type="datetimeFigureOut">
              <a:rPr lang="en-US" smtClean="0"/>
              <a:pPr/>
              <a:t>8/31/2018</a:t>
            </a:fld>
            <a:endParaRPr lang="en-US"/>
          </a:p>
        </p:txBody>
      </p:sp>
      <p:sp>
        <p:nvSpPr>
          <p:cNvPr id="4" name="Footer Placeholder 3"/>
          <p:cNvSpPr>
            <a:spLocks noGrp="1"/>
          </p:cNvSpPr>
          <p:nvPr>
            <p:ph type="ftr" sz="quarter" idx="2"/>
          </p:nvPr>
        </p:nvSpPr>
        <p:spPr>
          <a:xfrm>
            <a:off x="0" y="6513910"/>
            <a:ext cx="4310486"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634487" y="6513910"/>
            <a:ext cx="4310486" cy="342900"/>
          </a:xfrm>
          <a:prstGeom prst="rect">
            <a:avLst/>
          </a:prstGeom>
        </p:spPr>
        <p:txBody>
          <a:bodyPr vert="horz" lIns="91440" tIns="45720" rIns="91440" bIns="45720" rtlCol="0" anchor="b"/>
          <a:lstStyle>
            <a:lvl1pPr algn="r">
              <a:defRPr sz="1200"/>
            </a:lvl1pPr>
          </a:lstStyle>
          <a:p>
            <a:fld id="{07E6DCFF-CD87-44E3-80B7-3478C32705D8}" type="slidenum">
              <a:rPr lang="en-US" smtClean="0"/>
              <a:pPr/>
              <a:t>‹#›</a:t>
            </a:fld>
            <a:endParaRPr lang="en-US"/>
          </a:p>
        </p:txBody>
      </p:sp>
    </p:spTree>
    <p:extLst>
      <p:ext uri="{BB962C8B-B14F-4D97-AF65-F5344CB8AC3E}">
        <p14:creationId xmlns:p14="http://schemas.microsoft.com/office/powerpoint/2010/main" val="23496579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10486"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634487" y="0"/>
            <a:ext cx="4310486" cy="342900"/>
          </a:xfrm>
          <a:prstGeom prst="rect">
            <a:avLst/>
          </a:prstGeom>
        </p:spPr>
        <p:txBody>
          <a:bodyPr vert="horz" lIns="91440" tIns="45720" rIns="91440" bIns="45720" rtlCol="0"/>
          <a:lstStyle>
            <a:lvl1pPr algn="r">
              <a:defRPr sz="1200"/>
            </a:lvl1pPr>
          </a:lstStyle>
          <a:p>
            <a:fld id="{EA9C04C7-D4AA-451C-8FEB-C761A62F9B0E}" type="datetimeFigureOut">
              <a:rPr lang="en-US" smtClean="0"/>
              <a:pPr/>
              <a:t>8/31/2018</a:t>
            </a:fld>
            <a:endParaRPr lang="en-US"/>
          </a:p>
        </p:txBody>
      </p:sp>
      <p:sp>
        <p:nvSpPr>
          <p:cNvPr id="4" name="Slide Image Placeholder 3"/>
          <p:cNvSpPr>
            <a:spLocks noGrp="1" noRot="1" noChangeAspect="1"/>
          </p:cNvSpPr>
          <p:nvPr>
            <p:ph type="sldImg" idx="2"/>
          </p:nvPr>
        </p:nvSpPr>
        <p:spPr>
          <a:xfrm>
            <a:off x="2687638" y="514350"/>
            <a:ext cx="4572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94728" y="3257550"/>
            <a:ext cx="7957820" cy="30861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910"/>
            <a:ext cx="4310486"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634487" y="6513910"/>
            <a:ext cx="4310486" cy="342900"/>
          </a:xfrm>
          <a:prstGeom prst="rect">
            <a:avLst/>
          </a:prstGeom>
        </p:spPr>
        <p:txBody>
          <a:bodyPr vert="horz" lIns="91440" tIns="45720" rIns="91440" bIns="45720" rtlCol="0" anchor="b"/>
          <a:lstStyle>
            <a:lvl1pPr algn="r">
              <a:defRPr sz="1200"/>
            </a:lvl1pPr>
          </a:lstStyle>
          <a:p>
            <a:fld id="{E5028D41-56BD-4CAF-A229-AB90FBB6F1DB}" type="slidenum">
              <a:rPr lang="en-US" smtClean="0"/>
              <a:pPr/>
              <a:t>‹#›</a:t>
            </a:fld>
            <a:endParaRPr lang="en-US"/>
          </a:p>
        </p:txBody>
      </p:sp>
    </p:spTree>
    <p:extLst>
      <p:ext uri="{BB962C8B-B14F-4D97-AF65-F5344CB8AC3E}">
        <p14:creationId xmlns:p14="http://schemas.microsoft.com/office/powerpoint/2010/main" val="352368070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7213577" y="3810001"/>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4" name="Rectangle 23"/>
          <p:cNvSpPr/>
          <p:nvPr/>
        </p:nvSpPr>
        <p:spPr>
          <a:xfrm flipV="1">
            <a:off x="7213601" y="3897010"/>
            <a:ext cx="49784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5" name="Rectangle 24"/>
          <p:cNvSpPr/>
          <p:nvPr/>
        </p:nvSpPr>
        <p:spPr>
          <a:xfrm flipV="1">
            <a:off x="7213601" y="4115167"/>
            <a:ext cx="49784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6" name="Rectangle 25"/>
          <p:cNvSpPr/>
          <p:nvPr/>
        </p:nvSpPr>
        <p:spPr>
          <a:xfrm flipV="1">
            <a:off x="7213600" y="4164403"/>
            <a:ext cx="262128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7" name="Rectangle 26"/>
          <p:cNvSpPr/>
          <p:nvPr/>
        </p:nvSpPr>
        <p:spPr>
          <a:xfrm flipV="1">
            <a:off x="7213600" y="4199572"/>
            <a:ext cx="262128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30" name="Rounded Rectangle 29"/>
          <p:cNvSpPr/>
          <p:nvPr/>
        </p:nvSpPr>
        <p:spPr bwMode="white">
          <a:xfrm>
            <a:off x="7213600" y="3962400"/>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31" name="Rounded Rectangle 30"/>
          <p:cNvSpPr/>
          <p:nvPr/>
        </p:nvSpPr>
        <p:spPr bwMode="white">
          <a:xfrm>
            <a:off x="9835343" y="406098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7" name="Rectangle 6"/>
          <p:cNvSpPr/>
          <p:nvPr/>
        </p:nvSpPr>
        <p:spPr>
          <a:xfrm>
            <a:off x="1" y="3649662"/>
            <a:ext cx="12192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0" name="Rectangle 9"/>
          <p:cNvSpPr/>
          <p:nvPr/>
        </p:nvSpPr>
        <p:spPr>
          <a:xfrm>
            <a:off x="1" y="3675528"/>
            <a:ext cx="12192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Rectangle 10"/>
          <p:cNvSpPr/>
          <p:nvPr/>
        </p:nvSpPr>
        <p:spPr>
          <a:xfrm flipV="1">
            <a:off x="8552068" y="3643090"/>
            <a:ext cx="3639933"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9" name="Rectangle 18"/>
          <p:cNvSpPr/>
          <p:nvPr/>
        </p:nvSpPr>
        <p:spPr>
          <a:xfrm>
            <a:off x="0" y="0"/>
            <a:ext cx="12192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Title 7"/>
          <p:cNvSpPr>
            <a:spLocks noGrp="1"/>
          </p:cNvSpPr>
          <p:nvPr>
            <p:ph type="ctrTitle"/>
          </p:nvPr>
        </p:nvSpPr>
        <p:spPr>
          <a:xfrm>
            <a:off x="609600" y="2401888"/>
            <a:ext cx="11277600" cy="1470025"/>
          </a:xfrm>
        </p:spPr>
        <p:txBody>
          <a:bodyPr anchor="b">
            <a:normAutofit/>
          </a:bodyPr>
          <a:lstStyle>
            <a:lvl1pPr algn="r">
              <a:defRPr sz="4400">
                <a:solidFill>
                  <a:schemeClr val="bg1"/>
                </a:solidFill>
              </a:defRPr>
            </a:lvl1pPr>
          </a:lstStyle>
          <a:p>
            <a:r>
              <a:rPr kumimoji="0" lang="en-US"/>
              <a:t>Click to edit Master title style</a:t>
            </a:r>
            <a:endParaRPr kumimoji="0" lang="en-US" dirty="0"/>
          </a:p>
        </p:txBody>
      </p:sp>
      <p:sp>
        <p:nvSpPr>
          <p:cNvPr id="9" name="Subtitle 8"/>
          <p:cNvSpPr>
            <a:spLocks noGrp="1"/>
          </p:cNvSpPr>
          <p:nvPr>
            <p:ph type="subTitle" idx="1"/>
          </p:nvPr>
        </p:nvSpPr>
        <p:spPr>
          <a:xfrm>
            <a:off x="609600" y="3899938"/>
            <a:ext cx="6604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8940800" y="4206240"/>
            <a:ext cx="1280160" cy="457200"/>
          </a:xfrm>
        </p:spPr>
        <p:txBody>
          <a:bodyPr/>
          <a:lstStyle/>
          <a:p>
            <a:fld id="{5B4E2E17-2CDB-43E0-BF39-B4CB97093037}" type="datetime1">
              <a:rPr lang="en-US" smtClean="0"/>
              <a:pPr/>
              <a:t>8/31/2018</a:t>
            </a:fld>
            <a:endParaRPr lang="en-IN"/>
          </a:p>
        </p:txBody>
      </p:sp>
      <p:sp>
        <p:nvSpPr>
          <p:cNvPr id="17" name="Footer Placeholder 16"/>
          <p:cNvSpPr>
            <a:spLocks noGrp="1"/>
          </p:cNvSpPr>
          <p:nvPr>
            <p:ph type="ftr" sz="quarter" idx="11"/>
          </p:nvPr>
        </p:nvSpPr>
        <p:spPr>
          <a:xfrm>
            <a:off x="7213600" y="4205288"/>
            <a:ext cx="1727200" cy="457200"/>
          </a:xfrm>
        </p:spPr>
        <p:txBody>
          <a:bodyPr/>
          <a:lstStyle/>
          <a:p>
            <a:endParaRPr lang="en-IN"/>
          </a:p>
        </p:txBody>
      </p:sp>
      <p:sp>
        <p:nvSpPr>
          <p:cNvPr id="29" name="Slide Number Placeholder 28"/>
          <p:cNvSpPr>
            <a:spLocks noGrp="1"/>
          </p:cNvSpPr>
          <p:nvPr>
            <p:ph type="sldNum" sz="quarter" idx="12"/>
          </p:nvPr>
        </p:nvSpPr>
        <p:spPr>
          <a:xfrm>
            <a:off x="11093451" y="1136"/>
            <a:ext cx="996949" cy="365760"/>
          </a:xfrm>
        </p:spPr>
        <p:txBody>
          <a:bodyPr/>
          <a:lstStyle>
            <a:lvl1pPr algn="r">
              <a:defRPr sz="1800">
                <a:solidFill>
                  <a:schemeClr val="bg1"/>
                </a:solidFill>
              </a:defRPr>
            </a:lvl1pPr>
          </a:lstStyle>
          <a:p>
            <a:fld id="{8344E9E3-A057-4843-8E7E-0EEC90148816}"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CE3B97D-2F78-4405-95CC-5947B551106E}" type="datetime1">
              <a:rPr lang="en-US" smtClean="0"/>
              <a:pPr/>
              <a:t>8/31/2018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344E9E3-A057-4843-8E7E-0EEC90148816}"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1143000"/>
            <a:ext cx="2540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1143000"/>
            <a:ext cx="83312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826C3C5-A1EB-477B-9121-B4283DB84804}" type="datetime1">
              <a:rPr lang="en-US" smtClean="0"/>
              <a:pPr/>
              <a:t>8/31/2018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344E9E3-A057-4843-8E7E-0EEC90148816}"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625600" y="914400"/>
            <a:ext cx="9956800" cy="685800"/>
          </a:xfrm>
        </p:spPr>
        <p:txBody>
          <a:bodyPr/>
          <a:lstStyle>
            <a:lvl1pPr algn="ctr">
              <a:defRPr b="0"/>
            </a:lvl1pPr>
          </a:lstStyle>
          <a:p>
            <a:r>
              <a:rPr kumimoji="0" lang="en-US" dirty="0"/>
              <a:t>Click to edit master title style</a:t>
            </a:r>
          </a:p>
        </p:txBody>
      </p:sp>
      <p:sp>
        <p:nvSpPr>
          <p:cNvPr id="3" name="Content Placeholder 2"/>
          <p:cNvSpPr>
            <a:spLocks noGrp="1"/>
          </p:cNvSpPr>
          <p:nvPr>
            <p:ph idx="1"/>
          </p:nvPr>
        </p:nvSpPr>
        <p:spPr>
          <a:xfrm>
            <a:off x="609600" y="1676400"/>
            <a:ext cx="10972800" cy="4898136"/>
          </a:xfrm>
        </p:spPr>
        <p:txBody>
          <a:bodyPr/>
          <a:lstStyle>
            <a:lvl1pPr algn="just">
              <a:defRPr/>
            </a:lvl1pPr>
            <a:lvl2pPr algn="just">
              <a:defRPr/>
            </a:lvl2pPr>
            <a:lvl3pPr algn="just">
              <a:defRPr/>
            </a:lvl3pPr>
            <a:lvl4pPr algn="just">
              <a:defRPr/>
            </a:lvl4pPr>
            <a:lvl5pPr algn="just">
              <a:defRPr/>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Date Placeholder 3"/>
          <p:cNvSpPr>
            <a:spLocks noGrp="1"/>
          </p:cNvSpPr>
          <p:nvPr>
            <p:ph type="dt" sz="half" idx="10"/>
          </p:nvPr>
        </p:nvSpPr>
        <p:spPr/>
        <p:txBody>
          <a:bodyPr/>
          <a:lstStyle/>
          <a:p>
            <a:fld id="{5167F5EB-6D75-49E7-B29F-AF077914DA33}" type="datetime1">
              <a:rPr lang="en-US" smtClean="0"/>
              <a:pPr/>
              <a:t>8/31/2018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344E9E3-A057-4843-8E7E-0EEC90148816}"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1981201"/>
            <a:ext cx="103632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963084" y="3367088"/>
            <a:ext cx="103632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223B7960-60C4-46BD-ADFD-2AB85598057E}" type="datetime1">
              <a:rPr lang="en-US" smtClean="0"/>
              <a:pPr/>
              <a:t>8/31/2018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344E9E3-A057-4843-8E7E-0EEC90148816}" type="slidenum">
              <a:rPr lang="en-IN" smtClean="0"/>
              <a:pPr/>
              <a:t>‹#›</a:t>
            </a:fld>
            <a:endParaRPr lang="en-IN"/>
          </a:p>
        </p:txBody>
      </p:sp>
      <p:pic>
        <p:nvPicPr>
          <p:cNvPr id="8" name="Picture 1" descr="E:\Debolina till 09.08.2014\Debolina\securitisation Summit\VKC_logo_.PNG"/>
          <p:cNvPicPr>
            <a:picLocks noChangeAspect="1" noChangeArrowheads="1"/>
          </p:cNvPicPr>
          <p:nvPr userDrawn="1"/>
        </p:nvPicPr>
        <p:blipFill>
          <a:blip r:embed="rId2" cstate="print"/>
          <a:srcRect/>
          <a:stretch>
            <a:fillRect/>
          </a:stretch>
        </p:blipFill>
        <p:spPr bwMode="auto">
          <a:xfrm>
            <a:off x="-11006" y="1"/>
            <a:ext cx="1941407" cy="1578855"/>
          </a:xfrm>
          <a:prstGeom prst="rect">
            <a:avLst/>
          </a:prstGeom>
          <a:noFill/>
          <a:ln w="9525">
            <a:noFill/>
            <a:miter lim="800000"/>
            <a:headEnd/>
            <a:tailEnd/>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2249425"/>
            <a:ext cx="53848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2249425"/>
            <a:ext cx="53848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1A43F82-A073-43DC-A83A-CB2C42B7AE53}" type="datetime1">
              <a:rPr lang="en-US" smtClean="0"/>
              <a:pPr/>
              <a:t>8/31/2018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344E9E3-A057-4843-8E7E-0EEC90148816}" type="slidenum">
              <a:rPr lang="en-IN" smtClean="0"/>
              <a:pPr/>
              <a:t>‹#›</a:t>
            </a:fld>
            <a:endParaRPr lang="en-IN"/>
          </a:p>
        </p:txBody>
      </p:sp>
      <p:pic>
        <p:nvPicPr>
          <p:cNvPr id="8" name="Picture 2" descr="C:\Users\Vinod\Desktop\VK - 25 Years 2013-01-04 002.png"/>
          <p:cNvPicPr>
            <a:picLocks noChangeAspect="1" noChangeArrowheads="1"/>
          </p:cNvPicPr>
          <p:nvPr/>
        </p:nvPicPr>
        <p:blipFill>
          <a:blip r:embed="rId2" cstate="print"/>
          <a:srcRect/>
          <a:stretch>
            <a:fillRect/>
          </a:stretch>
        </p:blipFill>
        <p:spPr bwMode="auto">
          <a:xfrm>
            <a:off x="0" y="0"/>
            <a:ext cx="1930400" cy="1447800"/>
          </a:xfrm>
          <a:prstGeom prst="rect">
            <a:avLst/>
          </a:prstGeom>
          <a:noFill/>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8000" y="1143000"/>
            <a:ext cx="11176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508000" y="2244970"/>
            <a:ext cx="5388864"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294968" y="2244970"/>
            <a:ext cx="5389033"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508000" y="2708519"/>
            <a:ext cx="5388864"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291073" y="2708519"/>
            <a:ext cx="5389033"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fld id="{E63C0E65-275F-431A-8877-EB82057542F3}" type="datetime1">
              <a:rPr lang="en-US" smtClean="0"/>
              <a:pPr/>
              <a:t>8/31/2018</a:t>
            </a:fld>
            <a:endParaRPr lang="en-IN"/>
          </a:p>
        </p:txBody>
      </p:sp>
      <p:sp>
        <p:nvSpPr>
          <p:cNvPr id="27" name="Slide Number Placeholder 26"/>
          <p:cNvSpPr>
            <a:spLocks noGrp="1"/>
          </p:cNvSpPr>
          <p:nvPr>
            <p:ph type="sldNum" sz="quarter" idx="11"/>
          </p:nvPr>
        </p:nvSpPr>
        <p:spPr/>
        <p:txBody>
          <a:bodyPr rtlCol="0"/>
          <a:lstStyle/>
          <a:p>
            <a:fld id="{8344E9E3-A057-4843-8E7E-0EEC90148816}" type="slidenum">
              <a:rPr lang="en-IN" smtClean="0"/>
              <a:pPr/>
              <a:t>‹#›</a:t>
            </a:fld>
            <a:endParaRPr lang="en-IN"/>
          </a:p>
        </p:txBody>
      </p:sp>
      <p:sp>
        <p:nvSpPr>
          <p:cNvPr id="28" name="Footer Placeholder 27"/>
          <p:cNvSpPr>
            <a:spLocks noGrp="1"/>
          </p:cNvSpPr>
          <p:nvPr>
            <p:ph type="ftr" sz="quarter" idx="12"/>
          </p:nvPr>
        </p:nvSpPr>
        <p:spPr/>
        <p:txBody>
          <a:bodyPr rtlCol="0"/>
          <a:lstStyle/>
          <a:p>
            <a:endParaRPr lang="en-IN"/>
          </a:p>
        </p:txBody>
      </p:sp>
      <p:pic>
        <p:nvPicPr>
          <p:cNvPr id="10" name="Picture 2" descr="C:\Users\Vinod\Desktop\VK - 25 Years 2013-01-04 002.png"/>
          <p:cNvPicPr>
            <a:picLocks noChangeAspect="1" noChangeArrowheads="1"/>
          </p:cNvPicPr>
          <p:nvPr/>
        </p:nvPicPr>
        <p:blipFill>
          <a:blip r:embed="rId2" cstate="print"/>
          <a:srcRect/>
          <a:stretch>
            <a:fillRect/>
          </a:stretch>
        </p:blipFill>
        <p:spPr bwMode="auto">
          <a:xfrm>
            <a:off x="0" y="0"/>
            <a:ext cx="1930400" cy="1447800"/>
          </a:xfrm>
          <a:prstGeom prst="rect">
            <a:avLst/>
          </a:prstGeom>
          <a:noFill/>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143000"/>
            <a:ext cx="10972800" cy="1069848"/>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8778240" y="612648"/>
            <a:ext cx="1276352" cy="457200"/>
          </a:xfrm>
        </p:spPr>
        <p:txBody>
          <a:bodyPr/>
          <a:lstStyle/>
          <a:p>
            <a:fld id="{0BE1D2D9-B37B-47E0-8967-28E5EB030F7E}" type="datetime1">
              <a:rPr lang="en-US" smtClean="0"/>
              <a:pPr/>
              <a:t>8/31/2018</a:t>
            </a:fld>
            <a:endParaRPr lang="en-IN"/>
          </a:p>
        </p:txBody>
      </p:sp>
      <p:sp>
        <p:nvSpPr>
          <p:cNvPr id="4" name="Footer Placeholder 3"/>
          <p:cNvSpPr>
            <a:spLocks noGrp="1"/>
          </p:cNvSpPr>
          <p:nvPr>
            <p:ph type="ftr" sz="quarter" idx="11"/>
          </p:nvPr>
        </p:nvSpPr>
        <p:spPr>
          <a:xfrm>
            <a:off x="7010400" y="612648"/>
            <a:ext cx="1767840" cy="457200"/>
          </a:xfrm>
        </p:spPr>
        <p:txBody>
          <a:bodyPr/>
          <a:lstStyle/>
          <a:p>
            <a:endParaRPr lang="en-IN"/>
          </a:p>
        </p:txBody>
      </p:sp>
      <p:sp>
        <p:nvSpPr>
          <p:cNvPr id="5" name="Slide Number Placeholder 4"/>
          <p:cNvSpPr>
            <a:spLocks noGrp="1"/>
          </p:cNvSpPr>
          <p:nvPr>
            <p:ph type="sldNum" sz="quarter" idx="12"/>
          </p:nvPr>
        </p:nvSpPr>
        <p:spPr>
          <a:xfrm>
            <a:off x="10899648" y="2272"/>
            <a:ext cx="1016000" cy="365760"/>
          </a:xfrm>
        </p:spPr>
        <p:txBody>
          <a:bodyPr/>
          <a:lstStyle/>
          <a:p>
            <a:fld id="{8344E9E3-A057-4843-8E7E-0EEC90148816}"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CADECE-E623-4449-A827-7141A70ED829}" type="datetime1">
              <a:rPr lang="en-US" smtClean="0"/>
              <a:pPr/>
              <a:t>8/31/2018</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344E9E3-A057-4843-8E7E-0EEC90148816}"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37995" y="1101970"/>
            <a:ext cx="4511040" cy="877824"/>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7137995" y="2010727"/>
            <a:ext cx="451104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203200" y="776287"/>
            <a:ext cx="6803136"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1DCA84C-6982-4F2E-A4B1-628319EF027C}" type="datetime1">
              <a:rPr lang="en-US" smtClean="0"/>
              <a:pPr/>
              <a:t>8/31/2018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344E9E3-A057-4843-8E7E-0EEC90148816}"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53913" y="1109161"/>
            <a:ext cx="782404"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8117924" y="3274309"/>
            <a:ext cx="34544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F34F178-955D-45F0-A73C-380B868AFA1C}" type="datetime1">
              <a:rPr lang="en-US" smtClean="0"/>
              <a:pPr/>
              <a:t>8/31/2018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344E9E3-A057-4843-8E7E-0EEC90148816}"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9"/>
            <a:ext cx="12192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9" name="Rectangle 28"/>
          <p:cNvSpPr/>
          <p:nvPr/>
        </p:nvSpPr>
        <p:spPr>
          <a:xfrm>
            <a:off x="0" y="-1"/>
            <a:ext cx="12192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0" name="Rectangle 29"/>
          <p:cNvSpPr/>
          <p:nvPr/>
        </p:nvSpPr>
        <p:spPr>
          <a:xfrm>
            <a:off x="1" y="308277"/>
            <a:ext cx="12192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1" name="Rectangle 30"/>
          <p:cNvSpPr/>
          <p:nvPr/>
        </p:nvSpPr>
        <p:spPr>
          <a:xfrm flipV="1">
            <a:off x="7213577" y="360247"/>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2" name="Rectangle 31"/>
          <p:cNvSpPr/>
          <p:nvPr/>
        </p:nvSpPr>
        <p:spPr>
          <a:xfrm flipV="1">
            <a:off x="7213601" y="440113"/>
            <a:ext cx="49784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33" name="Rounded Rectangle 32"/>
          <p:cNvSpPr/>
          <p:nvPr/>
        </p:nvSpPr>
        <p:spPr bwMode="white">
          <a:xfrm>
            <a:off x="7209785" y="497504"/>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34" name="Rounded Rectangle 33"/>
          <p:cNvSpPr/>
          <p:nvPr/>
        </p:nvSpPr>
        <p:spPr bwMode="white">
          <a:xfrm>
            <a:off x="9831528" y="58894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5" name="Rectangle 34"/>
          <p:cNvSpPr/>
          <p:nvPr/>
        </p:nvSpPr>
        <p:spPr bwMode="invGray">
          <a:xfrm>
            <a:off x="12113288" y="-2001"/>
            <a:ext cx="76835"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6" name="Rectangle 35"/>
          <p:cNvSpPr/>
          <p:nvPr/>
        </p:nvSpPr>
        <p:spPr bwMode="invGray">
          <a:xfrm>
            <a:off x="12059308" y="-2001"/>
            <a:ext cx="3657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7" name="Rectangle 36"/>
          <p:cNvSpPr/>
          <p:nvPr/>
        </p:nvSpPr>
        <p:spPr bwMode="invGray">
          <a:xfrm>
            <a:off x="12033904" y="-2001"/>
            <a:ext cx="12192"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8" name="Rectangle 37"/>
          <p:cNvSpPr/>
          <p:nvPr/>
        </p:nvSpPr>
        <p:spPr bwMode="invGray">
          <a:xfrm>
            <a:off x="11967231" y="-2001"/>
            <a:ext cx="36576"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9" name="Rectangle 38"/>
          <p:cNvSpPr/>
          <p:nvPr/>
        </p:nvSpPr>
        <p:spPr bwMode="invGray">
          <a:xfrm>
            <a:off x="11887569" y="380"/>
            <a:ext cx="73152"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40" name="Rectangle 39"/>
          <p:cNvSpPr/>
          <p:nvPr/>
        </p:nvSpPr>
        <p:spPr bwMode="invGray">
          <a:xfrm>
            <a:off x="11831300" y="380"/>
            <a:ext cx="12192"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2" name="Title Placeholder 21"/>
          <p:cNvSpPr>
            <a:spLocks noGrp="1"/>
          </p:cNvSpPr>
          <p:nvPr>
            <p:ph type="title"/>
          </p:nvPr>
        </p:nvSpPr>
        <p:spPr>
          <a:xfrm>
            <a:off x="609600" y="1143000"/>
            <a:ext cx="10972800" cy="1066800"/>
          </a:xfrm>
          <a:prstGeom prst="rect">
            <a:avLst/>
          </a:prstGeom>
        </p:spPr>
        <p:txBody>
          <a:bodyPr vert="horz" anchor="ctr">
            <a:normAutofit/>
          </a:bodyPr>
          <a:lstStyle/>
          <a:p>
            <a:r>
              <a:rPr kumimoji="0" lang="en-US" dirty="0"/>
              <a:t>Click to edit Master title style</a:t>
            </a:r>
          </a:p>
        </p:txBody>
      </p:sp>
      <p:sp>
        <p:nvSpPr>
          <p:cNvPr id="13" name="Text Placeholder 12"/>
          <p:cNvSpPr>
            <a:spLocks noGrp="1"/>
          </p:cNvSpPr>
          <p:nvPr>
            <p:ph type="body" idx="1"/>
          </p:nvPr>
        </p:nvSpPr>
        <p:spPr>
          <a:xfrm>
            <a:off x="609600" y="2249424"/>
            <a:ext cx="10972800" cy="432511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8782048" y="612648"/>
            <a:ext cx="1276352" cy="457200"/>
          </a:xfrm>
          <a:prstGeom prst="rect">
            <a:avLst/>
          </a:prstGeom>
        </p:spPr>
        <p:txBody>
          <a:bodyPr vert="horz"/>
          <a:lstStyle>
            <a:lvl1pPr algn="l" eaLnBrk="1" latinLnBrk="0" hangingPunct="1">
              <a:defRPr kumimoji="0" sz="800">
                <a:solidFill>
                  <a:schemeClr val="accent2"/>
                </a:solidFill>
              </a:defRPr>
            </a:lvl1pPr>
          </a:lstStyle>
          <a:p>
            <a:fld id="{B2B72504-DF25-4EA5-9091-A0EBA314FFF6}" type="datetime1">
              <a:rPr lang="en-US" smtClean="0"/>
              <a:pPr/>
              <a:t>8/31/2018</a:t>
            </a:fld>
            <a:endParaRPr lang="en-IN"/>
          </a:p>
        </p:txBody>
      </p:sp>
      <p:sp>
        <p:nvSpPr>
          <p:cNvPr id="3" name="Footer Placeholder 2"/>
          <p:cNvSpPr>
            <a:spLocks noGrp="1"/>
          </p:cNvSpPr>
          <p:nvPr>
            <p:ph type="ftr" sz="quarter" idx="3"/>
          </p:nvPr>
        </p:nvSpPr>
        <p:spPr>
          <a:xfrm>
            <a:off x="7010400" y="612648"/>
            <a:ext cx="1767840" cy="457200"/>
          </a:xfrm>
          <a:prstGeom prst="rect">
            <a:avLst/>
          </a:prstGeom>
        </p:spPr>
        <p:txBody>
          <a:bodyPr vert="horz"/>
          <a:lstStyle>
            <a:lvl1pPr algn="r" eaLnBrk="1" latinLnBrk="0" hangingPunct="1">
              <a:defRPr kumimoji="0" sz="800">
                <a:solidFill>
                  <a:schemeClr val="accent2"/>
                </a:solidFill>
              </a:defRPr>
            </a:lvl1pPr>
          </a:lstStyle>
          <a:p>
            <a:endParaRPr lang="en-IN"/>
          </a:p>
        </p:txBody>
      </p:sp>
      <p:sp>
        <p:nvSpPr>
          <p:cNvPr id="23" name="Slide Number Placeholder 22"/>
          <p:cNvSpPr>
            <a:spLocks noGrp="1"/>
          </p:cNvSpPr>
          <p:nvPr>
            <p:ph type="sldNum" sz="quarter" idx="4"/>
          </p:nvPr>
        </p:nvSpPr>
        <p:spPr>
          <a:xfrm>
            <a:off x="10899648" y="2272"/>
            <a:ext cx="1016000" cy="365760"/>
          </a:xfrm>
          <a:prstGeom prst="rect">
            <a:avLst/>
          </a:prstGeom>
        </p:spPr>
        <p:txBody>
          <a:bodyPr vert="horz" anchor="b"/>
          <a:lstStyle>
            <a:lvl1pPr algn="r" eaLnBrk="1" latinLnBrk="0" hangingPunct="1">
              <a:defRPr kumimoji="0" sz="1800">
                <a:solidFill>
                  <a:srgbClr val="FFFFFF"/>
                </a:solidFill>
              </a:defRPr>
            </a:lvl1pPr>
          </a:lstStyle>
          <a:p>
            <a:fld id="{8344E9E3-A057-4843-8E7E-0EEC90148816}"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rtl="0" eaLnBrk="1" latinLnBrk="0" hangingPunct="1">
        <a:spcBef>
          <a:spcPct val="0"/>
        </a:spcBef>
        <a:buNone/>
        <a:defRPr kumimoji="0" sz="4000" b="0" kern="1200">
          <a:solidFill>
            <a:schemeClr val="tx2"/>
          </a:solidFill>
          <a:latin typeface="+mj-lt"/>
          <a:ea typeface="+mj-ea"/>
          <a:cs typeface="+mj-cs"/>
        </a:defRPr>
      </a:lvl1pPr>
    </p:titleStyle>
    <p:bodyStyle>
      <a:lvl1pPr marL="365760" indent="-256032" algn="just"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just"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just"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just"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just"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vinodkothari.com/" TargetMode="External"/><Relationship Id="rId2" Type="http://schemas.openxmlformats.org/officeDocument/2006/relationships/hyperlink" Target="mailto:delhi@vinodkothari.com" TargetMode="External"/><Relationship Id="rId1" Type="http://schemas.openxmlformats.org/officeDocument/2006/relationships/slideLayout" Target="../slideLayouts/slideLayout7.xml"/><Relationship Id="rId5" Type="http://schemas.openxmlformats.org/officeDocument/2006/relationships/hyperlink" Target="mailto:vinod@vinodkothari.com" TargetMode="External"/><Relationship Id="rId4" Type="http://schemas.openxmlformats.org/officeDocument/2006/relationships/hyperlink" Target="http://www.india-financing.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indiankanoon.org/doc/1217903/"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indiankanoon.org/doc/735604/"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ibbi.gov.in/webadmin/pdf/order/2018/Jun/20th%20Mar%202018%20in%20the%20matter%20of%20Vindhya%20Vasini%20Industries%20Limited%20MA%2044%20of%202018%20In%20C.P.%20(IB)-1170(MB)-2017_2018-06-26%2013:09:55.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1524000" y="3573421"/>
          <a:ext cx="9144000" cy="3169920"/>
        </p:xfrm>
        <a:graphic>
          <a:graphicData uri="http://schemas.openxmlformats.org/drawingml/2006/table">
            <a:tbl>
              <a:tblPr firstRow="1" bandRow="1">
                <a:tableStyleId>{93296810-A885-4BE3-A3E7-6D5BEEA58F35}</a:tableStyleId>
              </a:tblPr>
              <a:tblGrid>
                <a:gridCol w="3048000">
                  <a:extLst>
                    <a:ext uri="{9D8B030D-6E8A-4147-A177-3AD203B41FA5}">
                      <a16:colId xmlns:a16="http://schemas.microsoft.com/office/drawing/2014/main" xmlns="" val="20000"/>
                    </a:ext>
                  </a:extLst>
                </a:gridCol>
                <a:gridCol w="3124200">
                  <a:extLst>
                    <a:ext uri="{9D8B030D-6E8A-4147-A177-3AD203B41FA5}">
                      <a16:colId xmlns:a16="http://schemas.microsoft.com/office/drawing/2014/main" xmlns="" val="20001"/>
                    </a:ext>
                  </a:extLst>
                </a:gridCol>
                <a:gridCol w="2971800">
                  <a:extLst>
                    <a:ext uri="{9D8B030D-6E8A-4147-A177-3AD203B41FA5}">
                      <a16:colId xmlns:a16="http://schemas.microsoft.com/office/drawing/2014/main" xmlns="" val="20002"/>
                    </a:ext>
                  </a:extLst>
                </a:gridCol>
              </a:tblGrid>
              <a:tr h="698598">
                <a:tc gridSpan="3">
                  <a:txBody>
                    <a:bodyPr/>
                    <a:lstStyle/>
                    <a:p>
                      <a:pPr algn="ctr"/>
                      <a:r>
                        <a:rPr lang="en-IN" sz="2000" baseline="0" dirty="0" smtClean="0">
                          <a:solidFill>
                            <a:schemeClr val="tx1"/>
                          </a:solidFill>
                          <a:latin typeface="+mn-lt"/>
                        </a:rPr>
                        <a:t>Nitu Poddar</a:t>
                      </a:r>
                    </a:p>
                    <a:p>
                      <a:pPr algn="ctr"/>
                      <a:r>
                        <a:rPr lang="en-IN" sz="2000" baseline="0" dirty="0" smtClean="0">
                          <a:solidFill>
                            <a:schemeClr val="tx1"/>
                          </a:solidFill>
                          <a:latin typeface="+mn-lt"/>
                        </a:rPr>
                        <a:t>Vinod Kothari Consultants Private Limited</a:t>
                      </a:r>
                      <a:endParaRPr lang="en-IN" sz="2000" dirty="0">
                        <a:solidFill>
                          <a:schemeClr val="tx1"/>
                        </a:solidFill>
                        <a:latin typeface="+mn-lt"/>
                      </a:endParaRP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1606103">
                <a:tc>
                  <a:txBody>
                    <a:bodyPr/>
                    <a:lstStyle/>
                    <a:p>
                      <a:pPr marL="64135" lvl="0" algn="ctr">
                        <a:lnSpc>
                          <a:spcPct val="100000"/>
                        </a:lnSpc>
                        <a:spcBef>
                          <a:spcPts val="0"/>
                        </a:spcBef>
                        <a:spcAft>
                          <a:spcPts val="0"/>
                        </a:spcAft>
                        <a:buClr>
                          <a:schemeClr val="accent3"/>
                        </a:buClr>
                        <a:defRPr/>
                      </a:pPr>
                      <a:r>
                        <a:rPr kumimoji="0" lang="en-US" sz="1600" b="1" u="none" strike="noStrike" kern="1200" cap="none" spc="0" normalizeH="0" baseline="0" noProof="0" dirty="0" smtClean="0">
                          <a:ln>
                            <a:noFill/>
                          </a:ln>
                          <a:effectLst/>
                          <a:uLnTx/>
                          <a:uFillTx/>
                          <a:latin typeface="+mn-lt"/>
                        </a:rPr>
                        <a:t>Kolkata</a:t>
                      </a:r>
                    </a:p>
                    <a:p>
                      <a:pPr marL="64135" lvl="0" algn="ctr">
                        <a:lnSpc>
                          <a:spcPct val="100000"/>
                        </a:lnSpc>
                        <a:spcBef>
                          <a:spcPts val="0"/>
                        </a:spcBef>
                        <a:spcAft>
                          <a:spcPts val="0"/>
                        </a:spcAft>
                        <a:buClr>
                          <a:schemeClr val="accent3"/>
                        </a:buClr>
                        <a:defRPr/>
                      </a:pPr>
                      <a:endParaRPr kumimoji="0" lang="en-US" sz="1400" u="none" strike="noStrike" kern="1200" cap="none" spc="0" normalizeH="0" baseline="0" noProof="0" dirty="0" smtClean="0">
                        <a:ln>
                          <a:noFill/>
                        </a:ln>
                        <a:effectLst/>
                        <a:uLnTx/>
                        <a:uFillTx/>
                        <a:latin typeface="+mn-lt"/>
                      </a:endParaRPr>
                    </a:p>
                    <a:p>
                      <a:pPr marL="64135" lvl="0" algn="ctr">
                        <a:lnSpc>
                          <a:spcPct val="100000"/>
                        </a:lnSpc>
                        <a:spcBef>
                          <a:spcPts val="0"/>
                        </a:spcBef>
                        <a:spcAft>
                          <a:spcPts val="0"/>
                        </a:spcAft>
                        <a:buClr>
                          <a:schemeClr val="accent3"/>
                        </a:buClr>
                        <a:defRPr/>
                      </a:pPr>
                      <a:r>
                        <a:rPr kumimoji="0" lang="en-US" sz="1400" u="none" strike="noStrike" kern="1200" cap="none" spc="0" normalizeH="0" baseline="0" noProof="0" dirty="0" smtClean="0">
                          <a:ln>
                            <a:noFill/>
                          </a:ln>
                          <a:effectLst/>
                          <a:uLnTx/>
                          <a:uFillTx/>
                          <a:latin typeface="+mn-lt"/>
                        </a:rPr>
                        <a:t>1006-1009 Krishna Building</a:t>
                      </a:r>
                      <a:br>
                        <a:rPr kumimoji="0" lang="en-US" sz="1400" u="none" strike="noStrike" kern="1200" cap="none" spc="0" normalizeH="0" baseline="0" noProof="0" dirty="0" smtClean="0">
                          <a:ln>
                            <a:noFill/>
                          </a:ln>
                          <a:effectLst/>
                          <a:uLnTx/>
                          <a:uFillTx/>
                          <a:latin typeface="+mn-lt"/>
                        </a:rPr>
                      </a:br>
                      <a:r>
                        <a:rPr kumimoji="0" lang="en-US" sz="1400" u="none" strike="noStrike" kern="1200" cap="none" spc="0" normalizeH="0" baseline="0" noProof="0" dirty="0" smtClean="0">
                          <a:ln>
                            <a:noFill/>
                          </a:ln>
                          <a:effectLst/>
                          <a:uLnTx/>
                          <a:uFillTx/>
                          <a:latin typeface="+mn-lt"/>
                        </a:rPr>
                        <a:t>224 AJC Bose Road</a:t>
                      </a:r>
                    </a:p>
                    <a:p>
                      <a:pPr marL="64135" lvl="0" algn="ctr">
                        <a:lnSpc>
                          <a:spcPct val="100000"/>
                        </a:lnSpc>
                        <a:spcBef>
                          <a:spcPts val="0"/>
                        </a:spcBef>
                        <a:spcAft>
                          <a:spcPts val="0"/>
                        </a:spcAft>
                        <a:buClr>
                          <a:schemeClr val="accent3"/>
                        </a:buClr>
                        <a:defRPr/>
                      </a:pPr>
                      <a:r>
                        <a:rPr kumimoji="0" lang="en-US" sz="1400" u="none" strike="noStrike" kern="1200" cap="none" spc="0" normalizeH="0" baseline="0" noProof="0" dirty="0" smtClean="0">
                          <a:ln>
                            <a:noFill/>
                          </a:ln>
                          <a:effectLst/>
                          <a:uLnTx/>
                          <a:uFillTx/>
                          <a:latin typeface="+mn-lt"/>
                        </a:rPr>
                        <a:t>Kolkata – 700017</a:t>
                      </a:r>
                    </a:p>
                    <a:p>
                      <a:pPr marL="64135" lvl="0" algn="ctr">
                        <a:lnSpc>
                          <a:spcPct val="100000"/>
                        </a:lnSpc>
                        <a:spcBef>
                          <a:spcPts val="0"/>
                        </a:spcBef>
                        <a:spcAft>
                          <a:spcPts val="0"/>
                        </a:spcAft>
                        <a:buClr>
                          <a:schemeClr val="accent3"/>
                        </a:buClr>
                        <a:defRPr/>
                      </a:pPr>
                      <a:r>
                        <a:rPr kumimoji="0" lang="en-US" sz="1400" u="none" strike="noStrike" kern="1200" cap="none" spc="0" normalizeH="0" baseline="0" noProof="0" dirty="0" smtClean="0">
                          <a:ln>
                            <a:noFill/>
                          </a:ln>
                          <a:effectLst/>
                          <a:uLnTx/>
                          <a:uFillTx/>
                          <a:latin typeface="+mn-lt"/>
                        </a:rPr>
                        <a:t>Phone:033-22811276/ 22813742/7715</a:t>
                      </a:r>
                    </a:p>
                    <a:p>
                      <a:pPr marL="64135" lvl="0" algn="ctr">
                        <a:lnSpc>
                          <a:spcPct val="100000"/>
                        </a:lnSpc>
                        <a:spcBef>
                          <a:spcPts val="0"/>
                        </a:spcBef>
                        <a:spcAft>
                          <a:spcPts val="0"/>
                        </a:spcAft>
                        <a:buClr>
                          <a:schemeClr val="accent3"/>
                        </a:buClr>
                        <a:defRPr/>
                      </a:pPr>
                      <a:r>
                        <a:rPr kumimoji="0" lang="en-US" sz="1400" u="none" strike="noStrike" kern="1200" cap="none" spc="0" normalizeH="0" baseline="0" noProof="0" dirty="0" smtClean="0">
                          <a:ln>
                            <a:noFill/>
                          </a:ln>
                          <a:effectLst/>
                          <a:uLnTx/>
                          <a:uFillTx/>
                          <a:latin typeface="+mn-lt"/>
                        </a:rPr>
                        <a:t>E: </a:t>
                      </a:r>
                      <a:r>
                        <a:rPr kumimoji="0" lang="en-US" sz="1400" u="none" strike="noStrike" kern="1200" cap="none" spc="0" normalizeH="0" baseline="0" noProof="0" dirty="0" smtClean="0">
                          <a:ln>
                            <a:noFill/>
                          </a:ln>
                          <a:effectLst/>
                          <a:uLnTx/>
                          <a:uFillTx/>
                          <a:latin typeface="+mn-lt"/>
                          <a:hlinkClick r:id=""/>
                        </a:rPr>
                        <a:t>corplaw@vinodkothari.com</a:t>
                      </a:r>
                      <a:endParaRPr kumimoji="0" lang="en-US" sz="1400" u="none" strike="noStrike" kern="1200" cap="none" spc="0" normalizeH="0" baseline="0" noProof="0" dirty="0" smtClean="0">
                        <a:ln>
                          <a:noFill/>
                        </a:ln>
                        <a:effectLst/>
                        <a:uLnTx/>
                        <a:uFillTx/>
                        <a:latin typeface="+mn-lt"/>
                      </a:endParaRPr>
                    </a:p>
                  </a:txBody>
                  <a:tcPr/>
                </a:tc>
                <a:tc>
                  <a:txBody>
                    <a:bodyPr/>
                    <a:lstStyle/>
                    <a:p>
                      <a:pPr marL="59055" indent="0" algn="ctr">
                        <a:lnSpc>
                          <a:spcPct val="100000"/>
                        </a:lnSpc>
                        <a:spcBef>
                          <a:spcPts val="0"/>
                        </a:spcBef>
                        <a:spcAft>
                          <a:spcPts val="0"/>
                        </a:spcAft>
                      </a:pPr>
                      <a:r>
                        <a:rPr kumimoji="0" lang="en-US" sz="1600" b="1" u="none" strike="noStrike" kern="1200" cap="none" spc="0" normalizeH="0" baseline="0" noProof="0" dirty="0" smtClean="0">
                          <a:ln>
                            <a:noFill/>
                          </a:ln>
                          <a:effectLst/>
                          <a:uLnTx/>
                          <a:uFillTx/>
                          <a:latin typeface="+mn-lt"/>
                        </a:rPr>
                        <a:t>New Delhi</a:t>
                      </a:r>
                    </a:p>
                    <a:p>
                      <a:pPr marL="59055" indent="0" algn="ctr">
                        <a:lnSpc>
                          <a:spcPct val="100000"/>
                        </a:lnSpc>
                        <a:spcBef>
                          <a:spcPts val="0"/>
                        </a:spcBef>
                        <a:spcAft>
                          <a:spcPts val="0"/>
                        </a:spcAft>
                      </a:pPr>
                      <a:endParaRPr kumimoji="0" lang="en-US" sz="1400" u="none" strike="noStrike" kern="1200" cap="none" spc="0" normalizeH="0" baseline="0" noProof="0" dirty="0" smtClean="0">
                        <a:ln>
                          <a:noFill/>
                        </a:ln>
                        <a:effectLst/>
                        <a:uLnTx/>
                        <a:uFillTx/>
                        <a:latin typeface="+mn-lt"/>
                      </a:endParaRPr>
                    </a:p>
                    <a:p>
                      <a:pPr marL="59055" indent="0" algn="ctr">
                        <a:lnSpc>
                          <a:spcPct val="100000"/>
                        </a:lnSpc>
                        <a:spcBef>
                          <a:spcPts val="0"/>
                        </a:spcBef>
                        <a:spcAft>
                          <a:spcPts val="0"/>
                        </a:spcAft>
                      </a:pPr>
                      <a:r>
                        <a:rPr kumimoji="0" lang="en-US" sz="1400" u="none" strike="noStrike" kern="1200" cap="none" spc="0" normalizeH="0" baseline="0" noProof="0" dirty="0" smtClean="0">
                          <a:ln>
                            <a:noFill/>
                          </a:ln>
                          <a:effectLst/>
                          <a:uLnTx/>
                          <a:uFillTx/>
                          <a:latin typeface="+mn-lt"/>
                        </a:rPr>
                        <a:t>A/11, Hauz Khas,</a:t>
                      </a:r>
                    </a:p>
                    <a:p>
                      <a:pPr marL="59055" indent="0" algn="ctr">
                        <a:lnSpc>
                          <a:spcPct val="100000"/>
                        </a:lnSpc>
                        <a:spcBef>
                          <a:spcPts val="0"/>
                        </a:spcBef>
                        <a:spcAft>
                          <a:spcPts val="0"/>
                        </a:spcAft>
                      </a:pPr>
                      <a:r>
                        <a:rPr kumimoji="0" lang="en-US" sz="1400" u="none" strike="noStrike" kern="1200" cap="none" spc="0" normalizeH="0" baseline="0" noProof="0" dirty="0" smtClean="0">
                          <a:ln>
                            <a:noFill/>
                          </a:ln>
                          <a:effectLst/>
                          <a:uLnTx/>
                          <a:uFillTx/>
                          <a:latin typeface="+mn-lt"/>
                        </a:rPr>
                        <a:t>New Delhi 110016</a:t>
                      </a:r>
                    </a:p>
                    <a:p>
                      <a:pPr marL="59055" marR="0" indent="0" algn="ctr" defTabSz="914400" rtl="0" eaLnBrk="1" fontAlgn="auto" latinLnBrk="0" hangingPunct="1">
                        <a:lnSpc>
                          <a:spcPct val="100000"/>
                        </a:lnSpc>
                        <a:spcBef>
                          <a:spcPts val="0"/>
                        </a:spcBef>
                        <a:spcAft>
                          <a:spcPts val="0"/>
                        </a:spcAft>
                        <a:buClrTx/>
                        <a:buSzTx/>
                        <a:buFontTx/>
                        <a:buNone/>
                        <a:defRPr/>
                      </a:pPr>
                      <a:r>
                        <a:rPr kumimoji="0" lang="en-US" sz="1400" u="none" strike="noStrike" kern="1200" cap="none" spc="0" normalizeH="0" baseline="0" noProof="0" dirty="0" smtClean="0">
                          <a:ln>
                            <a:noFill/>
                          </a:ln>
                          <a:effectLst/>
                          <a:uLnTx/>
                          <a:uFillTx/>
                          <a:latin typeface="+mn-lt"/>
                        </a:rPr>
                        <a:t>Phone:011-41315340/ </a:t>
                      </a:r>
                    </a:p>
                    <a:p>
                      <a:pPr marL="59055" marR="0" indent="0" algn="ctr" defTabSz="914400" rtl="0" eaLnBrk="1" fontAlgn="auto" latinLnBrk="0" hangingPunct="1">
                        <a:lnSpc>
                          <a:spcPct val="100000"/>
                        </a:lnSpc>
                        <a:spcBef>
                          <a:spcPts val="0"/>
                        </a:spcBef>
                        <a:spcAft>
                          <a:spcPts val="0"/>
                        </a:spcAft>
                        <a:buClrTx/>
                        <a:buSzTx/>
                        <a:buFontTx/>
                        <a:buNone/>
                        <a:defRPr/>
                      </a:pPr>
                      <a:r>
                        <a:rPr kumimoji="0" lang="en-US" sz="1400" u="none" strike="noStrike" kern="1200" cap="none" spc="0" normalizeH="0" baseline="0" noProof="0" dirty="0" smtClean="0">
                          <a:ln>
                            <a:noFill/>
                          </a:ln>
                          <a:effectLst/>
                          <a:uLnTx/>
                          <a:uFillTx/>
                          <a:latin typeface="+mn-lt"/>
                        </a:rPr>
                        <a:t>65515340</a:t>
                      </a:r>
                    </a:p>
                    <a:p>
                      <a:pPr marL="59055" marR="0" lvl="0" indent="0" algn="ctr" defTabSz="914400" rtl="0" eaLnBrk="1" fontAlgn="auto" latinLnBrk="0" hangingPunct="1">
                        <a:lnSpc>
                          <a:spcPct val="100000"/>
                        </a:lnSpc>
                        <a:spcBef>
                          <a:spcPts val="0"/>
                        </a:spcBef>
                        <a:spcAft>
                          <a:spcPts val="0"/>
                        </a:spcAft>
                        <a:buClrTx/>
                        <a:buSzTx/>
                        <a:buFontTx/>
                        <a:buNone/>
                        <a:defRPr/>
                      </a:pPr>
                      <a:r>
                        <a:rPr kumimoji="0" lang="en-US" sz="1400" u="none" strike="noStrike" kern="1200" cap="none" spc="0" normalizeH="0" baseline="0" noProof="0" dirty="0" smtClean="0">
                          <a:ln>
                            <a:noFill/>
                          </a:ln>
                          <a:effectLst/>
                          <a:uLnTx/>
                          <a:uFillTx/>
                          <a:latin typeface="+mn-lt"/>
                        </a:rPr>
                        <a:t>E: </a:t>
                      </a:r>
                      <a:r>
                        <a:rPr kumimoji="0" lang="en-US" sz="1400" u="none" strike="noStrike" kern="1200" cap="none" spc="0" normalizeH="0" baseline="0" noProof="0" dirty="0" smtClean="0">
                          <a:ln>
                            <a:noFill/>
                          </a:ln>
                          <a:effectLst/>
                          <a:uLnTx/>
                          <a:uFillTx/>
                          <a:latin typeface="+mn-lt"/>
                          <a:hlinkClick r:id="rId2"/>
                        </a:rPr>
                        <a:t>delhi@vinodkothari.com</a:t>
                      </a:r>
                      <a:r>
                        <a:rPr kumimoji="0" lang="en-US" sz="1400" u="none" strike="noStrike" kern="1200" cap="none" spc="0" normalizeH="0" baseline="0" noProof="0" dirty="0" smtClean="0">
                          <a:ln>
                            <a:noFill/>
                          </a:ln>
                          <a:effectLst/>
                          <a:uLnTx/>
                          <a:uFillTx/>
                          <a:latin typeface="+mn-lt"/>
                        </a:rPr>
                        <a:t> </a:t>
                      </a:r>
                    </a:p>
                  </a:txBody>
                  <a:tcPr/>
                </a:tc>
                <a:tc>
                  <a:txBody>
                    <a:bodyPr/>
                    <a:lstStyle/>
                    <a:p>
                      <a:pPr marL="0" indent="0" algn="ctr">
                        <a:lnSpc>
                          <a:spcPct val="100000"/>
                        </a:lnSpc>
                        <a:spcBef>
                          <a:spcPts val="0"/>
                        </a:spcBef>
                        <a:spcAft>
                          <a:spcPts val="0"/>
                        </a:spcAft>
                      </a:pPr>
                      <a:r>
                        <a:rPr kumimoji="0" lang="en-US" sz="1600" b="1" u="none" strike="noStrike" kern="1200" cap="none" spc="0" normalizeH="0" baseline="0" noProof="0" dirty="0" smtClean="0">
                          <a:ln>
                            <a:noFill/>
                          </a:ln>
                          <a:effectLst/>
                          <a:uLnTx/>
                          <a:uFillTx/>
                          <a:latin typeface="+mn-lt"/>
                        </a:rPr>
                        <a:t>Mumbai</a:t>
                      </a:r>
                    </a:p>
                    <a:p>
                      <a:pPr marL="0" indent="0" algn="ctr">
                        <a:lnSpc>
                          <a:spcPct val="100000"/>
                        </a:lnSpc>
                        <a:spcBef>
                          <a:spcPts val="0"/>
                        </a:spcBef>
                        <a:spcAft>
                          <a:spcPts val="0"/>
                        </a:spcAft>
                      </a:pPr>
                      <a:endParaRPr kumimoji="0" lang="en-US" sz="1400" u="none" strike="noStrike" kern="1200" cap="none" spc="0" normalizeH="0" baseline="0" noProof="0" dirty="0" smtClean="0">
                        <a:ln>
                          <a:noFill/>
                        </a:ln>
                        <a:effectLst/>
                        <a:uLnTx/>
                        <a:uFillTx/>
                        <a:latin typeface="+mn-lt"/>
                      </a:endParaRPr>
                    </a:p>
                    <a:p>
                      <a:pPr marL="0" indent="0" algn="ctr">
                        <a:lnSpc>
                          <a:spcPct val="100000"/>
                        </a:lnSpc>
                        <a:spcBef>
                          <a:spcPts val="0"/>
                        </a:spcBef>
                        <a:spcAft>
                          <a:spcPts val="0"/>
                        </a:spcAft>
                      </a:pPr>
                      <a:r>
                        <a:rPr kumimoji="0" lang="en-IN" sz="1400" u="none" strike="noStrike" kern="1200" cap="none" spc="0" normalizeH="0" baseline="0" noProof="0" dirty="0" smtClean="0">
                          <a:ln>
                            <a:noFill/>
                          </a:ln>
                          <a:effectLst/>
                          <a:uLnTx/>
                          <a:uFillTx/>
                          <a:latin typeface="+mn-lt"/>
                        </a:rPr>
                        <a:t>403-406, </a:t>
                      </a:r>
                    </a:p>
                    <a:p>
                      <a:pPr marL="0" indent="0" algn="ctr">
                        <a:lnSpc>
                          <a:spcPct val="100000"/>
                        </a:lnSpc>
                        <a:spcBef>
                          <a:spcPts val="0"/>
                        </a:spcBef>
                        <a:spcAft>
                          <a:spcPts val="0"/>
                        </a:spcAft>
                      </a:pPr>
                      <a:r>
                        <a:rPr kumimoji="0" lang="en-IN" sz="1400" u="none" strike="noStrike" kern="1200" cap="none" spc="0" normalizeH="0" baseline="0" noProof="0" dirty="0" smtClean="0">
                          <a:ln>
                            <a:noFill/>
                          </a:ln>
                          <a:effectLst/>
                          <a:uLnTx/>
                          <a:uFillTx/>
                          <a:latin typeface="+mn-lt"/>
                        </a:rPr>
                        <a:t>175 , </a:t>
                      </a:r>
                      <a:r>
                        <a:rPr kumimoji="0" lang="en-IN" sz="1400" u="none" strike="noStrike" kern="1200" cap="none" spc="0" normalizeH="0" baseline="0" noProof="0" dirty="0" err="1" smtClean="0">
                          <a:ln>
                            <a:noFill/>
                          </a:ln>
                          <a:effectLst/>
                          <a:uLnTx/>
                          <a:uFillTx/>
                          <a:latin typeface="+mn-lt"/>
                        </a:rPr>
                        <a:t>Shreyas</a:t>
                      </a:r>
                      <a:r>
                        <a:rPr kumimoji="0" lang="en-IN" sz="1400" u="none" strike="noStrike" kern="1200" cap="none" spc="0" normalizeH="0" baseline="0" noProof="0" dirty="0" smtClean="0">
                          <a:ln>
                            <a:noFill/>
                          </a:ln>
                          <a:effectLst/>
                          <a:uLnTx/>
                          <a:uFillTx/>
                          <a:latin typeface="+mn-lt"/>
                        </a:rPr>
                        <a:t> Chambers,</a:t>
                      </a:r>
                    </a:p>
                    <a:p>
                      <a:pPr marL="0" indent="0" algn="ctr">
                        <a:lnSpc>
                          <a:spcPct val="100000"/>
                        </a:lnSpc>
                        <a:spcBef>
                          <a:spcPts val="0"/>
                        </a:spcBef>
                        <a:spcAft>
                          <a:spcPts val="0"/>
                        </a:spcAft>
                      </a:pPr>
                      <a:r>
                        <a:rPr kumimoji="0" lang="en-IN" sz="1400" u="none" strike="noStrike" kern="1200" cap="none" spc="0" normalizeH="0" baseline="0" noProof="0" dirty="0" smtClean="0">
                          <a:ln>
                            <a:noFill/>
                          </a:ln>
                          <a:effectLst/>
                          <a:uLnTx/>
                          <a:uFillTx/>
                          <a:latin typeface="+mn-lt"/>
                        </a:rPr>
                        <a:t>   D.N. Road, Fort, </a:t>
                      </a:r>
                    </a:p>
                    <a:p>
                      <a:pPr marL="0" indent="0" algn="ctr">
                        <a:lnSpc>
                          <a:spcPct val="100000"/>
                        </a:lnSpc>
                        <a:spcBef>
                          <a:spcPts val="0"/>
                        </a:spcBef>
                        <a:spcAft>
                          <a:spcPts val="0"/>
                        </a:spcAft>
                      </a:pPr>
                      <a:r>
                        <a:rPr kumimoji="0" lang="en-IN" sz="1400" u="none" strike="noStrike" kern="1200" cap="none" spc="0" normalizeH="0" baseline="0" noProof="0" dirty="0" smtClean="0">
                          <a:ln>
                            <a:noFill/>
                          </a:ln>
                          <a:effectLst/>
                          <a:uLnTx/>
                          <a:uFillTx/>
                          <a:latin typeface="+mn-lt"/>
                        </a:rPr>
                        <a:t>Mumbai – 400 001</a:t>
                      </a:r>
                    </a:p>
                    <a:p>
                      <a:pPr marL="0" indent="0" algn="ctr">
                        <a:lnSpc>
                          <a:spcPct val="100000"/>
                        </a:lnSpc>
                        <a:spcBef>
                          <a:spcPts val="0"/>
                        </a:spcBef>
                        <a:spcAft>
                          <a:spcPts val="0"/>
                        </a:spcAft>
                      </a:pPr>
                      <a:r>
                        <a:rPr kumimoji="0" lang="en-IN" sz="1400" u="none" strike="noStrike" kern="1200" cap="none" spc="0" normalizeH="0" baseline="0" noProof="0" dirty="0" smtClean="0">
                          <a:ln>
                            <a:noFill/>
                          </a:ln>
                          <a:effectLst/>
                          <a:uLnTx/>
                          <a:uFillTx/>
                          <a:latin typeface="+mn-lt"/>
                        </a:rPr>
                        <a:t>Phone: 022 22614021/ 30447498</a:t>
                      </a:r>
                    </a:p>
                    <a:p>
                      <a:pPr marL="0" indent="0" algn="ctr">
                        <a:lnSpc>
                          <a:spcPct val="100000"/>
                        </a:lnSpc>
                        <a:spcBef>
                          <a:spcPts val="0"/>
                        </a:spcBef>
                        <a:spcAft>
                          <a:spcPts val="0"/>
                        </a:spcAft>
                      </a:pPr>
                      <a:r>
                        <a:rPr kumimoji="0" lang="en-US" sz="1400" u="none" strike="noStrike" kern="1200" cap="none" spc="0" normalizeH="0" baseline="0" noProof="0" dirty="0" smtClean="0">
                          <a:ln>
                            <a:noFill/>
                          </a:ln>
                          <a:effectLst/>
                          <a:uLnTx/>
                          <a:uFillTx/>
                          <a:latin typeface="+mn-lt"/>
                        </a:rPr>
                        <a:t>E: </a:t>
                      </a:r>
                      <a:r>
                        <a:rPr kumimoji="0" lang="en-US" sz="1400" u="none" strike="noStrike" kern="1200" cap="none" spc="0" normalizeH="0" baseline="0" noProof="0" dirty="0" smtClean="0">
                          <a:ln>
                            <a:noFill/>
                          </a:ln>
                          <a:effectLst/>
                          <a:uLnTx/>
                          <a:uFillTx/>
                          <a:latin typeface="+mn-lt"/>
                          <a:hlinkClick r:id=""/>
                        </a:rPr>
                        <a:t>bombay@vinodkothari.com</a:t>
                      </a:r>
                      <a:r>
                        <a:rPr kumimoji="0" lang="en-US" sz="1800" u="none" strike="noStrike" kern="1200" cap="none" spc="0" normalizeH="0" baseline="0" noProof="0" dirty="0" smtClean="0">
                          <a:ln>
                            <a:noFill/>
                          </a:ln>
                          <a:effectLst/>
                          <a:uLnTx/>
                          <a:uFillTx/>
                          <a:latin typeface="+mn-lt"/>
                        </a:rPr>
                        <a:t> </a:t>
                      </a:r>
                    </a:p>
                  </a:txBody>
                  <a:tcPr/>
                </a:tc>
                <a:extLst>
                  <a:ext uri="{0D108BD9-81ED-4DB2-BD59-A6C34878D82A}">
                    <a16:rowId xmlns:a16="http://schemas.microsoft.com/office/drawing/2014/main" xmlns="" val="10001"/>
                  </a:ext>
                </a:extLst>
              </a:tr>
              <a:tr h="577592">
                <a:tc gridSpan="3">
                  <a:txBody>
                    <a:bodyPr/>
                    <a:lstStyle/>
                    <a:p>
                      <a:pPr algn="ctr"/>
                      <a:r>
                        <a:rPr lang="en-IN" sz="1600" b="0" dirty="0" smtClean="0">
                          <a:latin typeface="+mn-lt"/>
                          <a:hlinkClick r:id="rId3"/>
                        </a:rPr>
                        <a:t>www.vinodkothari.com</a:t>
                      </a:r>
                      <a:r>
                        <a:rPr lang="en-IN" sz="1600" b="0" dirty="0" smtClean="0">
                          <a:latin typeface="+mn-lt"/>
                        </a:rPr>
                        <a:t> / </a:t>
                      </a:r>
                      <a:r>
                        <a:rPr lang="en-IN" sz="1600" b="0" dirty="0" smtClean="0">
                          <a:latin typeface="+mn-lt"/>
                          <a:hlinkClick r:id="rId4"/>
                        </a:rPr>
                        <a:t>www.india-financing.com</a:t>
                      </a:r>
                      <a:r>
                        <a:rPr lang="en-IN" sz="1600" b="0" dirty="0" smtClean="0">
                          <a:latin typeface="+mn-lt"/>
                        </a:rPr>
                        <a:t> </a:t>
                      </a:r>
                    </a:p>
                    <a:p>
                      <a:pPr algn="ctr"/>
                      <a:r>
                        <a:rPr lang="en-IN" sz="1600" b="0" dirty="0" smtClean="0">
                          <a:latin typeface="+mn-lt"/>
                        </a:rPr>
                        <a:t>Email:</a:t>
                      </a:r>
                      <a:r>
                        <a:rPr lang="en-IN" sz="1600" b="0" baseline="0" dirty="0" smtClean="0">
                          <a:latin typeface="+mn-lt"/>
                        </a:rPr>
                        <a:t> </a:t>
                      </a:r>
                      <a:r>
                        <a:rPr lang="en-IN" sz="1600" b="0" baseline="0" dirty="0" smtClean="0">
                          <a:latin typeface="+mn-lt"/>
                          <a:hlinkClick r:id=""/>
                        </a:rPr>
                        <a:t>resolution@vinodkothari.com</a:t>
                      </a:r>
                      <a:r>
                        <a:rPr lang="en-IN" sz="1600" b="0" baseline="0" dirty="0" smtClean="0">
                          <a:latin typeface="+mn-lt"/>
                        </a:rPr>
                        <a:t> / </a:t>
                      </a:r>
                      <a:r>
                        <a:rPr lang="en-IN" sz="1600" b="0" baseline="0" dirty="0" smtClean="0">
                          <a:latin typeface="+mn-lt"/>
                          <a:hlinkClick r:id="rId5"/>
                        </a:rPr>
                        <a:t>vinod@vinodkothari.com</a:t>
                      </a:r>
                      <a:endParaRPr lang="en-IN" sz="1600" b="0" baseline="0" dirty="0" smtClean="0">
                        <a:latin typeface="+mn-lt"/>
                      </a:endParaRP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2"/>
                  </a:ext>
                </a:extLst>
              </a:tr>
            </a:tbl>
          </a:graphicData>
        </a:graphic>
      </p:graphicFrame>
      <p:sp>
        <p:nvSpPr>
          <p:cNvPr id="5" name="Title 4"/>
          <p:cNvSpPr>
            <a:spLocks noGrp="1"/>
          </p:cNvSpPr>
          <p:nvPr>
            <p:ph type="ctrTitle" idx="4294967295"/>
          </p:nvPr>
        </p:nvSpPr>
        <p:spPr>
          <a:xfrm>
            <a:off x="1991544" y="548681"/>
            <a:ext cx="8280920" cy="1463675"/>
          </a:xfrm>
        </p:spPr>
        <p:txBody>
          <a:bodyPr anchor="ctr" anchorCtr="0">
            <a:normAutofit/>
          </a:bodyPr>
          <a:lstStyle/>
          <a:p>
            <a:r>
              <a:rPr lang="en-IN" sz="3600" b="1" dirty="0">
                <a:latin typeface="Cambria" panose="02040503050406030204" pitchFamily="18" charset="0"/>
              </a:rPr>
              <a:t>Insolvency and Bankruptcy Code, 2016</a:t>
            </a:r>
          </a:p>
        </p:txBody>
      </p:sp>
    </p:spTree>
    <p:extLst>
      <p:ext uri="{BB962C8B-B14F-4D97-AF65-F5344CB8AC3E}">
        <p14:creationId xmlns:p14="http://schemas.microsoft.com/office/powerpoint/2010/main" val="31756116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CIRP against debtors of CD</a:t>
            </a:r>
            <a:endParaRPr lang="en-US" dirty="0"/>
          </a:p>
        </p:txBody>
      </p:sp>
      <p:sp>
        <p:nvSpPr>
          <p:cNvPr id="3" name="Content Placeholder 2"/>
          <p:cNvSpPr>
            <a:spLocks noGrp="1"/>
          </p:cNvSpPr>
          <p:nvPr>
            <p:ph idx="1"/>
          </p:nvPr>
        </p:nvSpPr>
        <p:spPr/>
        <p:txBody>
          <a:bodyPr/>
          <a:lstStyle/>
          <a:p>
            <a:r>
              <a:rPr lang="en-US" dirty="0" smtClean="0"/>
              <a:t>Section 11: CD undergoing CIRP not entitled to make application</a:t>
            </a:r>
          </a:p>
          <a:p>
            <a:r>
              <a:rPr lang="en-US" dirty="0" smtClean="0"/>
              <a:t>Whether possible for the RP of the CD to initiate CIRP against debtors of the CD?</a:t>
            </a:r>
          </a:p>
          <a:p>
            <a:pPr lvl="1"/>
            <a:r>
              <a:rPr lang="en-US" dirty="0" smtClean="0"/>
              <a:t>Yes</a:t>
            </a:r>
          </a:p>
          <a:p>
            <a:r>
              <a:rPr lang="en-US" dirty="0" smtClean="0"/>
              <a:t>Bar on parallel proceedings</a:t>
            </a:r>
          </a:p>
          <a:p>
            <a:pPr lvl="1"/>
            <a:r>
              <a:rPr lang="en-US" i="1" dirty="0" err="1" smtClean="0"/>
              <a:t>Forech</a:t>
            </a:r>
            <a:r>
              <a:rPr lang="en-US" i="1" dirty="0" smtClean="0"/>
              <a:t> </a:t>
            </a:r>
            <a:r>
              <a:rPr lang="en-US" i="1" dirty="0"/>
              <a:t>India Pvt. Ltd. v. Edelweiss Assets Reconstruction Company Ltd. &amp; </a:t>
            </a:r>
            <a:r>
              <a:rPr lang="en-US" i="1" dirty="0" err="1"/>
              <a:t>anr</a:t>
            </a:r>
            <a:r>
              <a:rPr lang="en-US" i="1" dirty="0"/>
              <a:t>.</a:t>
            </a:r>
            <a:r>
              <a:rPr lang="en-US" dirty="0"/>
              <a:t> </a:t>
            </a:r>
            <a:r>
              <a:rPr lang="en-US" dirty="0" smtClean="0"/>
              <a:t>[NCLAT]</a:t>
            </a:r>
          </a:p>
          <a:p>
            <a:pPr lvl="1"/>
            <a:r>
              <a:rPr lang="en-US" i="1" dirty="0"/>
              <a:t>Jai </a:t>
            </a:r>
            <a:r>
              <a:rPr lang="en-US" i="1" dirty="0" err="1"/>
              <a:t>Ambe</a:t>
            </a:r>
            <a:r>
              <a:rPr lang="en-US" i="1" dirty="0"/>
              <a:t> Enterprise v. S.N. Plumbing Private </a:t>
            </a:r>
            <a:r>
              <a:rPr lang="en-US" i="1" dirty="0" smtClean="0"/>
              <a:t>Limited </a:t>
            </a:r>
            <a:r>
              <a:rPr lang="en-US" dirty="0" smtClean="0"/>
              <a:t>[NCLT]</a:t>
            </a:r>
          </a:p>
          <a:p>
            <a:endParaRPr lang="en-US" dirty="0"/>
          </a:p>
        </p:txBody>
      </p:sp>
      <p:sp>
        <p:nvSpPr>
          <p:cNvPr id="4" name="Slide Number Placeholder 3"/>
          <p:cNvSpPr>
            <a:spLocks noGrp="1"/>
          </p:cNvSpPr>
          <p:nvPr>
            <p:ph type="sldNum" sz="quarter" idx="12"/>
          </p:nvPr>
        </p:nvSpPr>
        <p:spPr/>
        <p:txBody>
          <a:bodyPr/>
          <a:lstStyle/>
          <a:p>
            <a:fld id="{8344E9E3-A057-4843-8E7E-0EEC90148816}" type="slidenum">
              <a:rPr lang="en-IN" smtClean="0"/>
              <a:pPr/>
              <a:t>10</a:t>
            </a:fld>
            <a:endParaRPr lang="en-IN"/>
          </a:p>
        </p:txBody>
      </p:sp>
    </p:spTree>
    <p:extLst>
      <p:ext uri="{BB962C8B-B14F-4D97-AF65-F5344CB8AC3E}">
        <p14:creationId xmlns:p14="http://schemas.microsoft.com/office/powerpoint/2010/main" val="33301375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79316"/>
            <a:ext cx="11306048" cy="685800"/>
          </a:xfrm>
        </p:spPr>
        <p:txBody>
          <a:bodyPr>
            <a:noAutofit/>
          </a:bodyPr>
          <a:lstStyle/>
          <a:p>
            <a:r>
              <a:rPr lang="en-US" sz="2800" dirty="0" smtClean="0"/>
              <a:t>Resolution plan: Subordination of related party unsecured loans</a:t>
            </a:r>
            <a:endParaRPr lang="en-US" sz="2800" dirty="0"/>
          </a:p>
        </p:txBody>
      </p:sp>
      <p:sp>
        <p:nvSpPr>
          <p:cNvPr id="3" name="Content Placeholder 2"/>
          <p:cNvSpPr>
            <a:spLocks noGrp="1"/>
          </p:cNvSpPr>
          <p:nvPr>
            <p:ph idx="1"/>
          </p:nvPr>
        </p:nvSpPr>
        <p:spPr/>
        <p:txBody>
          <a:bodyPr>
            <a:normAutofit lnSpcReduction="10000"/>
          </a:bodyPr>
          <a:lstStyle/>
          <a:p>
            <a:r>
              <a:rPr lang="en-US" dirty="0" smtClean="0"/>
              <a:t>Application for approval of resolution plan by RP in </a:t>
            </a:r>
            <a:r>
              <a:rPr lang="en-US" i="1" dirty="0" smtClean="0"/>
              <a:t>J R Agro Industries P Limited v. </a:t>
            </a:r>
            <a:r>
              <a:rPr lang="en-US" i="1" dirty="0" err="1" smtClean="0"/>
              <a:t>Swadisht</a:t>
            </a:r>
            <a:r>
              <a:rPr lang="en-US" i="1" dirty="0" smtClean="0"/>
              <a:t> Oils P Ltd.</a:t>
            </a:r>
            <a:r>
              <a:rPr lang="en-US" dirty="0" smtClean="0"/>
              <a:t> [CA 59 of 2018 in CP 13/ALD/2017]</a:t>
            </a:r>
          </a:p>
          <a:p>
            <a:pPr lvl="1"/>
            <a:r>
              <a:rPr lang="en-US" dirty="0" smtClean="0"/>
              <a:t>Operational creditors v. unsecured financial creditors</a:t>
            </a:r>
          </a:p>
          <a:p>
            <a:pPr lvl="1"/>
            <a:r>
              <a:rPr lang="en-US" dirty="0" smtClean="0"/>
              <a:t>Similarly ranked creditors are to be treated equally – UNCITRAL</a:t>
            </a:r>
          </a:p>
          <a:p>
            <a:pPr lvl="1"/>
            <a:r>
              <a:rPr lang="en-US" dirty="0" smtClean="0"/>
              <a:t>Related parties – entitlements/priorities</a:t>
            </a:r>
          </a:p>
          <a:p>
            <a:pPr lvl="1"/>
            <a:r>
              <a:rPr lang="en-US" dirty="0" smtClean="0"/>
              <a:t>Contractually, unsecured financial and operational creditors stand at the same footing – discriminatory provisions of the Code</a:t>
            </a:r>
          </a:p>
          <a:p>
            <a:pPr lvl="1"/>
            <a:r>
              <a:rPr lang="en-US" dirty="0" smtClean="0"/>
              <a:t>Related party debt treated as an equity contribution rather than as intragroup loan</a:t>
            </a:r>
          </a:p>
          <a:p>
            <a:pPr lvl="1"/>
            <a:r>
              <a:rPr lang="en-US" dirty="0"/>
              <a:t>Equitable </a:t>
            </a:r>
            <a:r>
              <a:rPr lang="en-US" dirty="0" smtClean="0"/>
              <a:t>subordination by courts </a:t>
            </a:r>
            <a:r>
              <a:rPr lang="en-US" dirty="0"/>
              <a:t>- to prevent </a:t>
            </a:r>
            <a:r>
              <a:rPr lang="en-US" dirty="0" smtClean="0"/>
              <a:t>a related person </a:t>
            </a:r>
            <a:r>
              <a:rPr lang="en-US" dirty="0"/>
              <a:t>from using legal mechanism to obtained advantages </a:t>
            </a:r>
            <a:r>
              <a:rPr lang="en-US" dirty="0" smtClean="0"/>
              <a:t>in priority</a:t>
            </a:r>
            <a:r>
              <a:rPr lang="en-US" dirty="0"/>
              <a:t>.</a:t>
            </a:r>
            <a:endParaRPr lang="en-US" dirty="0" smtClean="0"/>
          </a:p>
          <a:p>
            <a:pPr lvl="1"/>
            <a:endParaRPr lang="en-US" dirty="0"/>
          </a:p>
        </p:txBody>
      </p:sp>
      <p:sp>
        <p:nvSpPr>
          <p:cNvPr id="4" name="Slide Number Placeholder 3"/>
          <p:cNvSpPr>
            <a:spLocks noGrp="1"/>
          </p:cNvSpPr>
          <p:nvPr>
            <p:ph type="sldNum" sz="quarter" idx="12"/>
          </p:nvPr>
        </p:nvSpPr>
        <p:spPr/>
        <p:txBody>
          <a:bodyPr/>
          <a:lstStyle/>
          <a:p>
            <a:fld id="{8344E9E3-A057-4843-8E7E-0EEC90148816}" type="slidenum">
              <a:rPr lang="en-IN" smtClean="0"/>
              <a:pPr/>
              <a:t>11</a:t>
            </a:fld>
            <a:endParaRPr lang="en-IN"/>
          </a:p>
        </p:txBody>
      </p:sp>
    </p:spTree>
    <p:extLst>
      <p:ext uri="{BB962C8B-B14F-4D97-AF65-F5344CB8AC3E}">
        <p14:creationId xmlns:p14="http://schemas.microsoft.com/office/powerpoint/2010/main" val="23760696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Resolution plan and Statutory dues</a:t>
            </a:r>
            <a:endParaRPr lang="en-US" dirty="0"/>
          </a:p>
        </p:txBody>
      </p:sp>
      <p:sp>
        <p:nvSpPr>
          <p:cNvPr id="3" name="Content Placeholder 2"/>
          <p:cNvSpPr>
            <a:spLocks noGrp="1"/>
          </p:cNvSpPr>
          <p:nvPr>
            <p:ph idx="1"/>
          </p:nvPr>
        </p:nvSpPr>
        <p:spPr/>
        <p:txBody>
          <a:bodyPr/>
          <a:lstStyle/>
          <a:p>
            <a:r>
              <a:rPr lang="en-US" dirty="0"/>
              <a:t>“The resolution plan provides for not only writing </a:t>
            </a:r>
            <a:r>
              <a:rPr lang="en-US" dirty="0" smtClean="0"/>
              <a:t>off Operational </a:t>
            </a:r>
            <a:r>
              <a:rPr lang="en-US" dirty="0"/>
              <a:t>creditors but also for writing off the Income </a:t>
            </a:r>
            <a:r>
              <a:rPr lang="en-US" dirty="0" smtClean="0"/>
              <a:t>Tax dues </a:t>
            </a:r>
            <a:r>
              <a:rPr lang="en-US" dirty="0"/>
              <a:t>which is inconceivable. The amalgamation and the IT </a:t>
            </a:r>
            <a:r>
              <a:rPr lang="en-US" dirty="0" smtClean="0"/>
              <a:t>Relief without </a:t>
            </a:r>
            <a:r>
              <a:rPr lang="en-US" dirty="0"/>
              <a:t>hearing Income Tax Authorities is illegal and is </a:t>
            </a:r>
            <a:r>
              <a:rPr lang="en-US" dirty="0" smtClean="0"/>
              <a:t>barred under </a:t>
            </a:r>
            <a:r>
              <a:rPr lang="en-US" dirty="0"/>
              <a:t>Section 30(2)(e</a:t>
            </a:r>
            <a:r>
              <a:rPr lang="en-US" dirty="0" smtClean="0"/>
              <a:t>).”</a:t>
            </a:r>
          </a:p>
          <a:p>
            <a:pPr lvl="1"/>
            <a:r>
              <a:rPr lang="en-US" dirty="0" err="1" smtClean="0"/>
              <a:t>Swadisht</a:t>
            </a:r>
            <a:r>
              <a:rPr lang="en-US" dirty="0" smtClean="0"/>
              <a:t> </a:t>
            </a:r>
            <a:r>
              <a:rPr lang="en-US" dirty="0"/>
              <a:t>Oils P Ltd. [CA 59 of 2018 in CP 13/ALD/2017]</a:t>
            </a:r>
          </a:p>
          <a:p>
            <a:pPr lvl="1"/>
            <a:endParaRPr lang="en-US" dirty="0" smtClean="0"/>
          </a:p>
          <a:p>
            <a:pPr marL="109728" indent="0">
              <a:buNone/>
            </a:pPr>
            <a:endParaRPr lang="en-US" dirty="0" smtClean="0"/>
          </a:p>
          <a:p>
            <a:pPr marL="109728" indent="0">
              <a:buNone/>
            </a:pPr>
            <a:endParaRPr lang="en-US" dirty="0"/>
          </a:p>
        </p:txBody>
      </p:sp>
      <p:sp>
        <p:nvSpPr>
          <p:cNvPr id="4" name="Slide Number Placeholder 3"/>
          <p:cNvSpPr>
            <a:spLocks noGrp="1"/>
          </p:cNvSpPr>
          <p:nvPr>
            <p:ph type="sldNum" sz="quarter" idx="12"/>
          </p:nvPr>
        </p:nvSpPr>
        <p:spPr/>
        <p:txBody>
          <a:bodyPr/>
          <a:lstStyle/>
          <a:p>
            <a:fld id="{8344E9E3-A057-4843-8E7E-0EEC90148816}" type="slidenum">
              <a:rPr lang="en-IN" smtClean="0"/>
              <a:pPr/>
              <a:t>12</a:t>
            </a:fld>
            <a:endParaRPr lang="en-IN"/>
          </a:p>
        </p:txBody>
      </p:sp>
    </p:spTree>
    <p:extLst>
      <p:ext uri="{BB962C8B-B14F-4D97-AF65-F5344CB8AC3E}">
        <p14:creationId xmlns:p14="http://schemas.microsoft.com/office/powerpoint/2010/main" val="13418741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914400"/>
            <a:ext cx="10439400" cy="685800"/>
          </a:xfrm>
        </p:spPr>
        <p:txBody>
          <a:bodyPr>
            <a:normAutofit fontScale="90000"/>
          </a:bodyPr>
          <a:lstStyle/>
          <a:p>
            <a:r>
              <a:rPr lang="en-US" dirty="0" smtClean="0"/>
              <a:t>Application/Resolution Plan and </a:t>
            </a:r>
            <a:br>
              <a:rPr lang="en-US" dirty="0" smtClean="0"/>
            </a:br>
            <a:r>
              <a:rPr lang="en-US" dirty="0" smtClean="0"/>
              <a:t>Role of adjudicating authority (1)</a:t>
            </a:r>
            <a:endParaRPr lang="en-US" dirty="0"/>
          </a:p>
        </p:txBody>
      </p:sp>
      <p:sp>
        <p:nvSpPr>
          <p:cNvPr id="3" name="Content Placeholder 2"/>
          <p:cNvSpPr>
            <a:spLocks noGrp="1"/>
          </p:cNvSpPr>
          <p:nvPr>
            <p:ph idx="1"/>
          </p:nvPr>
        </p:nvSpPr>
        <p:spPr/>
        <p:txBody>
          <a:bodyPr/>
          <a:lstStyle/>
          <a:p>
            <a:pPr marL="109728" indent="0">
              <a:buNone/>
            </a:pPr>
            <a:endParaRPr lang="en-IN" dirty="0" smtClean="0"/>
          </a:p>
          <a:p>
            <a:r>
              <a:rPr lang="en-IN" dirty="0" smtClean="0"/>
              <a:t>While deciding on application, the </a:t>
            </a:r>
            <a:r>
              <a:rPr lang="en-IN" dirty="0"/>
              <a:t>actual amount of claim and other </a:t>
            </a:r>
            <a:r>
              <a:rPr lang="en-IN" dirty="0" smtClean="0"/>
              <a:t>details not </a:t>
            </a:r>
            <a:r>
              <a:rPr lang="en-IN" dirty="0"/>
              <a:t>required to be </a:t>
            </a:r>
            <a:r>
              <a:rPr lang="en-IN" dirty="0" smtClean="0"/>
              <a:t>decided, falls in the domain of RP</a:t>
            </a:r>
          </a:p>
          <a:p>
            <a:pPr lvl="1"/>
            <a:r>
              <a:rPr lang="en-IN" i="1" dirty="0" smtClean="0"/>
              <a:t>Mr</a:t>
            </a:r>
            <a:r>
              <a:rPr lang="en-IN" i="1" dirty="0"/>
              <a:t>. </a:t>
            </a:r>
            <a:r>
              <a:rPr lang="en-IN" i="1" dirty="0" err="1"/>
              <a:t>Satyaprakash</a:t>
            </a:r>
            <a:r>
              <a:rPr lang="en-IN" i="1" dirty="0"/>
              <a:t> Aggarwal &amp; </a:t>
            </a:r>
            <a:r>
              <a:rPr lang="en-IN" i="1" dirty="0" err="1"/>
              <a:t>Ors</a:t>
            </a:r>
            <a:r>
              <a:rPr lang="en-IN" i="1" dirty="0"/>
              <a:t>. v. </a:t>
            </a:r>
            <a:r>
              <a:rPr lang="en-IN" i="1" dirty="0" err="1"/>
              <a:t>Vistar</a:t>
            </a:r>
            <a:r>
              <a:rPr lang="en-IN" i="1" dirty="0"/>
              <a:t> Metal Industries </a:t>
            </a:r>
            <a:r>
              <a:rPr lang="en-IN" i="1" dirty="0" err="1"/>
              <a:t>Pvt.</a:t>
            </a:r>
            <a:r>
              <a:rPr lang="en-IN" i="1" dirty="0"/>
              <a:t> Ltd. </a:t>
            </a:r>
            <a:r>
              <a:rPr lang="en-IN" dirty="0"/>
              <a:t>[Company Appeal (AT) (Insolvency) No. 136 of </a:t>
            </a:r>
            <a:r>
              <a:rPr lang="en-IN" dirty="0" smtClean="0"/>
              <a:t>2018]</a:t>
            </a:r>
          </a:p>
          <a:p>
            <a:r>
              <a:rPr lang="en-IN" dirty="0" smtClean="0"/>
              <a:t>Principles of natural justice</a:t>
            </a:r>
          </a:p>
          <a:p>
            <a:r>
              <a:rPr lang="en-IN" dirty="0" smtClean="0"/>
              <a:t>Not in the domain of NCLT to decide commercial parameters for eligibility of resolution applicant; experts like </a:t>
            </a:r>
            <a:r>
              <a:rPr lang="en-IN" dirty="0" err="1" smtClean="0"/>
              <a:t>CoC</a:t>
            </a:r>
            <a:r>
              <a:rPr lang="en-IN" dirty="0" smtClean="0"/>
              <a:t> to decide</a:t>
            </a:r>
          </a:p>
          <a:p>
            <a:pPr lvl="1"/>
            <a:r>
              <a:rPr lang="en-IN" i="1" dirty="0"/>
              <a:t>Kannan </a:t>
            </a:r>
            <a:r>
              <a:rPr lang="en-IN" i="1" dirty="0" err="1" smtClean="0"/>
              <a:t>Tiruvengandam</a:t>
            </a:r>
            <a:r>
              <a:rPr lang="en-IN" i="1" dirty="0"/>
              <a:t> v. M. K. Shah Exports Ltd. &amp; </a:t>
            </a:r>
            <a:r>
              <a:rPr lang="en-IN" i="1" dirty="0" err="1"/>
              <a:t>Ors</a:t>
            </a:r>
            <a:r>
              <a:rPr lang="en-IN" i="1" dirty="0" smtClean="0"/>
              <a:t>. </a:t>
            </a:r>
            <a:r>
              <a:rPr lang="en-IN" dirty="0" smtClean="0"/>
              <a:t>[</a:t>
            </a:r>
            <a:r>
              <a:rPr lang="en-US" dirty="0"/>
              <a:t>Company Appeal (AT) (Insolvency) No 203 of </a:t>
            </a:r>
            <a:r>
              <a:rPr lang="en-US" dirty="0" smtClean="0"/>
              <a:t>2018]</a:t>
            </a:r>
            <a:endParaRPr lang="en-IN" dirty="0" smtClean="0"/>
          </a:p>
          <a:p>
            <a:endParaRPr lang="en-IN" dirty="0" smtClean="0"/>
          </a:p>
          <a:p>
            <a:endParaRPr lang="en-IN" dirty="0" smtClean="0"/>
          </a:p>
          <a:p>
            <a:endParaRPr lang="en-US" dirty="0"/>
          </a:p>
        </p:txBody>
      </p:sp>
      <p:sp>
        <p:nvSpPr>
          <p:cNvPr id="4" name="Slide Number Placeholder 3"/>
          <p:cNvSpPr>
            <a:spLocks noGrp="1"/>
          </p:cNvSpPr>
          <p:nvPr>
            <p:ph type="sldNum" sz="quarter" idx="12"/>
          </p:nvPr>
        </p:nvSpPr>
        <p:spPr/>
        <p:txBody>
          <a:bodyPr/>
          <a:lstStyle/>
          <a:p>
            <a:fld id="{8344E9E3-A057-4843-8E7E-0EEC90148816}" type="slidenum">
              <a:rPr lang="en-IN" smtClean="0"/>
              <a:pPr/>
              <a:t>13</a:t>
            </a:fld>
            <a:endParaRPr lang="en-IN"/>
          </a:p>
        </p:txBody>
      </p:sp>
    </p:spTree>
    <p:extLst>
      <p:ext uri="{BB962C8B-B14F-4D97-AF65-F5344CB8AC3E}">
        <p14:creationId xmlns:p14="http://schemas.microsoft.com/office/powerpoint/2010/main" val="12727361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5600" y="976745"/>
            <a:ext cx="9956800" cy="685800"/>
          </a:xfrm>
        </p:spPr>
        <p:txBody>
          <a:bodyPr>
            <a:normAutofit fontScale="90000"/>
          </a:bodyPr>
          <a:lstStyle/>
          <a:p>
            <a:r>
              <a:rPr lang="en-US" dirty="0"/>
              <a:t>Application/Resolution Plan and </a:t>
            </a:r>
            <a:br>
              <a:rPr lang="en-US" dirty="0"/>
            </a:br>
            <a:r>
              <a:rPr lang="en-US" dirty="0"/>
              <a:t>Role of adjudicating authority </a:t>
            </a:r>
            <a:r>
              <a:rPr lang="en-US" dirty="0" smtClean="0"/>
              <a:t>(2)</a:t>
            </a:r>
            <a:endParaRPr lang="en-US" dirty="0"/>
          </a:p>
        </p:txBody>
      </p:sp>
      <p:sp>
        <p:nvSpPr>
          <p:cNvPr id="3" name="Content Placeholder 2"/>
          <p:cNvSpPr>
            <a:spLocks noGrp="1"/>
          </p:cNvSpPr>
          <p:nvPr>
            <p:ph idx="1"/>
          </p:nvPr>
        </p:nvSpPr>
        <p:spPr/>
        <p:txBody>
          <a:bodyPr/>
          <a:lstStyle/>
          <a:p>
            <a:endParaRPr lang="en-US" i="1" dirty="0" smtClean="0"/>
          </a:p>
          <a:p>
            <a:r>
              <a:rPr lang="en-US" i="1" dirty="0" smtClean="0"/>
              <a:t>Pratik </a:t>
            </a:r>
            <a:r>
              <a:rPr lang="en-US" i="1" dirty="0"/>
              <a:t>Ramesh </a:t>
            </a:r>
            <a:r>
              <a:rPr lang="en-US" i="1" dirty="0" err="1"/>
              <a:t>Chirana</a:t>
            </a:r>
            <a:r>
              <a:rPr lang="en-US" i="1" dirty="0"/>
              <a:t> </a:t>
            </a:r>
            <a:r>
              <a:rPr lang="en-US" i="1" dirty="0" smtClean="0"/>
              <a:t>v. </a:t>
            </a:r>
            <a:r>
              <a:rPr lang="en-US" i="1" dirty="0"/>
              <a:t>Trinity Auto </a:t>
            </a:r>
            <a:r>
              <a:rPr lang="en-US" i="1" dirty="0" smtClean="0"/>
              <a:t>Components Ltd.</a:t>
            </a:r>
            <a:r>
              <a:rPr lang="en-US" dirty="0" smtClean="0"/>
              <a:t> [Mumbai NCLT]</a:t>
            </a:r>
          </a:p>
          <a:p>
            <a:pPr lvl="1"/>
            <a:r>
              <a:rPr lang="en-US" dirty="0"/>
              <a:t>Interpretation of “If the Adjudicating Authority is </a:t>
            </a:r>
            <a:r>
              <a:rPr lang="en-US" dirty="0" smtClean="0"/>
              <a:t>satisfied . . .” </a:t>
            </a:r>
            <a:r>
              <a:rPr lang="en-US" dirty="0"/>
              <a:t>i</a:t>
            </a:r>
            <a:r>
              <a:rPr lang="en-US" dirty="0" smtClean="0"/>
              <a:t>n section 31</a:t>
            </a:r>
          </a:p>
          <a:p>
            <a:pPr lvl="2"/>
            <a:r>
              <a:rPr lang="en-US" dirty="0" smtClean="0"/>
              <a:t>Satisfaction – a condition precedent</a:t>
            </a:r>
            <a:r>
              <a:rPr lang="en-US" dirty="0"/>
              <a:t>– either objective </a:t>
            </a:r>
            <a:r>
              <a:rPr lang="en-US" dirty="0" smtClean="0"/>
              <a:t>or subjective </a:t>
            </a:r>
            <a:r>
              <a:rPr lang="en-US" dirty="0"/>
              <a:t>or </a:t>
            </a:r>
            <a:r>
              <a:rPr lang="en-US" dirty="0" smtClean="0"/>
              <a:t>both.</a:t>
            </a:r>
          </a:p>
          <a:p>
            <a:pPr lvl="2"/>
            <a:r>
              <a:rPr lang="en-US" dirty="0"/>
              <a:t>A “</a:t>
            </a:r>
            <a:r>
              <a:rPr lang="en-US" dirty="0" smtClean="0"/>
              <a:t>satisfaction” is </a:t>
            </a:r>
            <a:r>
              <a:rPr lang="en-US" dirty="0"/>
              <a:t>to be recorded in writing in the Judgment approving </a:t>
            </a:r>
            <a:r>
              <a:rPr lang="en-US" dirty="0" smtClean="0"/>
              <a:t>the Resolution </a:t>
            </a:r>
            <a:r>
              <a:rPr lang="en-US" dirty="0"/>
              <a:t>Plan</a:t>
            </a:r>
            <a:r>
              <a:rPr lang="en-US" dirty="0" smtClean="0"/>
              <a:t>.</a:t>
            </a:r>
          </a:p>
          <a:p>
            <a:pPr lvl="2"/>
            <a:r>
              <a:rPr lang="en-US" dirty="0" smtClean="0"/>
              <a:t>Pros and cons to be studied</a:t>
            </a:r>
          </a:p>
          <a:p>
            <a:pPr lvl="2"/>
            <a:r>
              <a:rPr lang="en-US" dirty="0" smtClean="0"/>
              <a:t>Greater accountability on RP and </a:t>
            </a:r>
            <a:r>
              <a:rPr lang="en-US" dirty="0" err="1" smtClean="0"/>
              <a:t>CoC</a:t>
            </a:r>
            <a:r>
              <a:rPr lang="en-US" dirty="0" smtClean="0"/>
              <a:t> to exercise diligence</a:t>
            </a:r>
          </a:p>
          <a:p>
            <a:pPr lvl="1"/>
            <a:endParaRPr lang="en-US" dirty="0"/>
          </a:p>
        </p:txBody>
      </p:sp>
      <p:sp>
        <p:nvSpPr>
          <p:cNvPr id="4" name="Slide Number Placeholder 3"/>
          <p:cNvSpPr>
            <a:spLocks noGrp="1"/>
          </p:cNvSpPr>
          <p:nvPr>
            <p:ph type="sldNum" sz="quarter" idx="12"/>
          </p:nvPr>
        </p:nvSpPr>
        <p:spPr/>
        <p:txBody>
          <a:bodyPr/>
          <a:lstStyle/>
          <a:p>
            <a:fld id="{8344E9E3-A057-4843-8E7E-0EEC90148816}" type="slidenum">
              <a:rPr lang="en-IN" smtClean="0"/>
              <a:pPr/>
              <a:t>14</a:t>
            </a:fld>
            <a:endParaRPr lang="en-IN"/>
          </a:p>
        </p:txBody>
      </p:sp>
    </p:spTree>
    <p:extLst>
      <p:ext uri="{BB962C8B-B14F-4D97-AF65-F5344CB8AC3E}">
        <p14:creationId xmlns:p14="http://schemas.microsoft.com/office/powerpoint/2010/main" val="16929397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Liquidation before resolution</a:t>
            </a:r>
            <a:endParaRPr lang="en-US" dirty="0"/>
          </a:p>
        </p:txBody>
      </p:sp>
      <p:sp>
        <p:nvSpPr>
          <p:cNvPr id="3" name="Content Placeholder 2"/>
          <p:cNvSpPr>
            <a:spLocks noGrp="1"/>
          </p:cNvSpPr>
          <p:nvPr>
            <p:ph idx="1"/>
          </p:nvPr>
        </p:nvSpPr>
        <p:spPr/>
        <p:txBody>
          <a:bodyPr>
            <a:normAutofit lnSpcReduction="10000"/>
          </a:bodyPr>
          <a:lstStyle/>
          <a:p>
            <a:r>
              <a:rPr lang="en-US" dirty="0" smtClean="0"/>
              <a:t>Whether </a:t>
            </a:r>
            <a:r>
              <a:rPr lang="en-US" dirty="0" err="1" smtClean="0"/>
              <a:t>CoC</a:t>
            </a:r>
            <a:r>
              <a:rPr lang="en-US" dirty="0" smtClean="0"/>
              <a:t> can decide to liquidate without trying for resolution?</a:t>
            </a:r>
          </a:p>
          <a:p>
            <a:pPr lvl="1"/>
            <a:r>
              <a:rPr lang="en-US" i="1" dirty="0"/>
              <a:t>VIP </a:t>
            </a:r>
            <a:r>
              <a:rPr lang="en-US" i="1" dirty="0" err="1"/>
              <a:t>Finvest</a:t>
            </a:r>
            <a:r>
              <a:rPr lang="en-US" i="1" dirty="0"/>
              <a:t> Consultancy Private Limited v. </a:t>
            </a:r>
            <a:r>
              <a:rPr lang="en-US" i="1" dirty="0" err="1"/>
              <a:t>Bhupen</a:t>
            </a:r>
            <a:r>
              <a:rPr lang="en-US" i="1" dirty="0"/>
              <a:t> </a:t>
            </a:r>
            <a:r>
              <a:rPr lang="en-US" i="1" dirty="0" smtClean="0"/>
              <a:t>Electronics </a:t>
            </a:r>
            <a:r>
              <a:rPr lang="en-US" dirty="0" smtClean="0"/>
              <a:t>[NCLT, Mumbai]</a:t>
            </a:r>
          </a:p>
          <a:p>
            <a:pPr lvl="2"/>
            <a:r>
              <a:rPr lang="en-US" dirty="0" smtClean="0"/>
              <a:t>No operations, no employees, only fixed assets, no resolution plan received</a:t>
            </a:r>
          </a:p>
          <a:p>
            <a:pPr lvl="2"/>
            <a:r>
              <a:rPr lang="en-US" dirty="0" err="1" smtClean="0"/>
              <a:t>CoC</a:t>
            </a:r>
            <a:r>
              <a:rPr lang="en-US" dirty="0" smtClean="0"/>
              <a:t> decided not to seek extension and decided to file for liquidation</a:t>
            </a:r>
          </a:p>
          <a:p>
            <a:pPr lvl="1"/>
            <a:r>
              <a:rPr lang="en-US" i="1" dirty="0" err="1"/>
              <a:t>Chivas</a:t>
            </a:r>
            <a:r>
              <a:rPr lang="en-US" i="1" dirty="0"/>
              <a:t> Trading Private Limited v. </a:t>
            </a:r>
            <a:r>
              <a:rPr lang="en-US" i="1" dirty="0" err="1"/>
              <a:t>Abhayam</a:t>
            </a:r>
            <a:r>
              <a:rPr lang="en-US" i="1" dirty="0"/>
              <a:t> Trading </a:t>
            </a:r>
            <a:r>
              <a:rPr lang="en-US" i="1" dirty="0" smtClean="0"/>
              <a:t>Limited </a:t>
            </a:r>
            <a:r>
              <a:rPr lang="en-US" dirty="0" smtClean="0"/>
              <a:t>[NCLT, Mumbai]</a:t>
            </a:r>
          </a:p>
          <a:p>
            <a:pPr lvl="2"/>
            <a:r>
              <a:rPr lang="en-US" dirty="0" smtClean="0"/>
              <a:t>No business prospects, no point in spending “good money” to recover “bad money” for remote chances of recovery, insufficient assets, hard to </a:t>
            </a:r>
            <a:r>
              <a:rPr lang="en-US" dirty="0" err="1" smtClean="0"/>
              <a:t>realise</a:t>
            </a:r>
            <a:r>
              <a:rPr lang="en-US" dirty="0" smtClean="0"/>
              <a:t>, lack of business opportunity</a:t>
            </a:r>
          </a:p>
          <a:p>
            <a:pPr lvl="1"/>
            <a:endParaRPr lang="en-US" dirty="0" smtClean="0"/>
          </a:p>
          <a:p>
            <a:pPr lvl="1"/>
            <a:endParaRPr lang="en-US" dirty="0" smtClean="0"/>
          </a:p>
          <a:p>
            <a:pPr lvl="1"/>
            <a:endParaRPr lang="en-US" dirty="0"/>
          </a:p>
        </p:txBody>
      </p:sp>
      <p:sp>
        <p:nvSpPr>
          <p:cNvPr id="4" name="Slide Number Placeholder 3"/>
          <p:cNvSpPr>
            <a:spLocks noGrp="1"/>
          </p:cNvSpPr>
          <p:nvPr>
            <p:ph type="sldNum" sz="quarter" idx="12"/>
          </p:nvPr>
        </p:nvSpPr>
        <p:spPr/>
        <p:txBody>
          <a:bodyPr/>
          <a:lstStyle/>
          <a:p>
            <a:fld id="{8344E9E3-A057-4843-8E7E-0EEC90148816}" type="slidenum">
              <a:rPr lang="en-IN" smtClean="0"/>
              <a:pPr/>
              <a:t>15</a:t>
            </a:fld>
            <a:endParaRPr lang="en-IN"/>
          </a:p>
        </p:txBody>
      </p:sp>
    </p:spTree>
    <p:extLst>
      <p:ext uri="{BB962C8B-B14F-4D97-AF65-F5344CB8AC3E}">
        <p14:creationId xmlns:p14="http://schemas.microsoft.com/office/powerpoint/2010/main" val="12065587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Reversibility of Liquidation Order</a:t>
            </a:r>
            <a:endParaRPr lang="en-US" dirty="0"/>
          </a:p>
        </p:txBody>
      </p:sp>
      <p:sp>
        <p:nvSpPr>
          <p:cNvPr id="3" name="Content Placeholder 2"/>
          <p:cNvSpPr>
            <a:spLocks noGrp="1"/>
          </p:cNvSpPr>
          <p:nvPr>
            <p:ph idx="1"/>
          </p:nvPr>
        </p:nvSpPr>
        <p:spPr/>
        <p:txBody>
          <a:bodyPr/>
          <a:lstStyle/>
          <a:p>
            <a:r>
              <a:rPr lang="en-US" dirty="0" smtClean="0"/>
              <a:t>Section 11: CD in respect of whom a liquidation order has been made not entitled to make application for CIRP.</a:t>
            </a:r>
          </a:p>
          <a:p>
            <a:r>
              <a:rPr lang="en-US" dirty="0" smtClean="0"/>
              <a:t>BLRC Report</a:t>
            </a:r>
          </a:p>
          <a:p>
            <a:r>
              <a:rPr lang="en-US" dirty="0" smtClean="0"/>
              <a:t>Whether withdrawal possible on request of creditors</a:t>
            </a:r>
          </a:p>
          <a:p>
            <a:pPr lvl="1"/>
            <a:r>
              <a:rPr lang="en-US" i="1" dirty="0" smtClean="0"/>
              <a:t>V </a:t>
            </a:r>
            <a:r>
              <a:rPr lang="en-US" i="1" dirty="0" err="1" smtClean="0"/>
              <a:t>Navneetha</a:t>
            </a:r>
            <a:r>
              <a:rPr lang="en-US" i="1" dirty="0" smtClean="0"/>
              <a:t> Krishnan v. Central Bank of India, Coimbatore</a:t>
            </a:r>
            <a:r>
              <a:rPr lang="en-US" dirty="0" smtClean="0"/>
              <a:t> [NCLAT]</a:t>
            </a:r>
          </a:p>
          <a:p>
            <a:pPr lvl="2"/>
            <a:r>
              <a:rPr lang="en-US" dirty="0"/>
              <a:t>d</a:t>
            </a:r>
            <a:r>
              <a:rPr lang="en-US" dirty="0" smtClean="0"/>
              <a:t>emand of </a:t>
            </a:r>
            <a:r>
              <a:rPr lang="en-US" dirty="0" err="1" smtClean="0"/>
              <a:t>CoC</a:t>
            </a:r>
            <a:r>
              <a:rPr lang="en-US" dirty="0" smtClean="0"/>
              <a:t> to be met</a:t>
            </a:r>
          </a:p>
          <a:p>
            <a:pPr lvl="1"/>
            <a:r>
              <a:rPr lang="en-US" dirty="0" smtClean="0"/>
              <a:t>Idea of law is “creditors’ remedy”</a:t>
            </a:r>
            <a:endParaRPr lang="en-US" dirty="0"/>
          </a:p>
        </p:txBody>
      </p:sp>
      <p:sp>
        <p:nvSpPr>
          <p:cNvPr id="4" name="Slide Number Placeholder 3"/>
          <p:cNvSpPr>
            <a:spLocks noGrp="1"/>
          </p:cNvSpPr>
          <p:nvPr>
            <p:ph type="sldNum" sz="quarter" idx="12"/>
          </p:nvPr>
        </p:nvSpPr>
        <p:spPr/>
        <p:txBody>
          <a:bodyPr/>
          <a:lstStyle/>
          <a:p>
            <a:fld id="{8344E9E3-A057-4843-8E7E-0EEC90148816}" type="slidenum">
              <a:rPr lang="en-IN" smtClean="0"/>
              <a:pPr/>
              <a:t>16</a:t>
            </a:fld>
            <a:endParaRPr lang="en-IN"/>
          </a:p>
        </p:txBody>
      </p:sp>
    </p:spTree>
    <p:extLst>
      <p:ext uri="{BB962C8B-B14F-4D97-AF65-F5344CB8AC3E}">
        <p14:creationId xmlns:p14="http://schemas.microsoft.com/office/powerpoint/2010/main" val="21368139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651607"/>
            <a:ext cx="9956800" cy="685800"/>
          </a:xfrm>
        </p:spPr>
        <p:txBody>
          <a:bodyPr>
            <a:normAutofit fontScale="90000"/>
          </a:bodyPr>
          <a:lstStyle/>
          <a:p>
            <a:r>
              <a:rPr lang="en-US" dirty="0" smtClean="0"/>
              <a:t>Liquidation: Discharge of employees &amp; retrenchment compensation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Liquidation order, deemed notice of discharge</a:t>
            </a:r>
          </a:p>
          <a:p>
            <a:r>
              <a:rPr lang="en-US" dirty="0" smtClean="0"/>
              <a:t>Whether “retrenchment” under Industrial Disputes Act, 1947</a:t>
            </a:r>
          </a:p>
          <a:p>
            <a:r>
              <a:rPr lang="en-US" dirty="0" smtClean="0"/>
              <a:t>Whether retrenchment compensation payable?</a:t>
            </a:r>
          </a:p>
          <a:p>
            <a:r>
              <a:rPr lang="en-US" dirty="0" smtClean="0"/>
              <a:t>Section 25FFF of ID Act, 1947</a:t>
            </a:r>
          </a:p>
          <a:p>
            <a:pPr lvl="1"/>
            <a:r>
              <a:rPr lang="en-US" dirty="0" smtClean="0"/>
              <a:t>Workmen entitled to compensation, </a:t>
            </a:r>
            <a:r>
              <a:rPr lang="en-US" i="1" dirty="0" smtClean="0"/>
              <a:t>as if </a:t>
            </a:r>
            <a:r>
              <a:rPr lang="en-US" dirty="0" smtClean="0"/>
              <a:t>the workmen have been retrenched</a:t>
            </a:r>
          </a:p>
          <a:p>
            <a:pPr lvl="2"/>
            <a:r>
              <a:rPr lang="en-US" dirty="0" smtClean="0"/>
              <a:t>Amount same as “retrenchment compensation”</a:t>
            </a:r>
          </a:p>
          <a:p>
            <a:pPr lvl="2"/>
            <a:r>
              <a:rPr lang="en-US" dirty="0" smtClean="0"/>
              <a:t>Avoidable vs. unavoidable circumstances</a:t>
            </a:r>
          </a:p>
          <a:p>
            <a:r>
              <a:rPr lang="en-US" i="1" dirty="0"/>
              <a:t>Textile </a:t>
            </a:r>
            <a:r>
              <a:rPr lang="en-US" i="1" dirty="0" err="1"/>
              <a:t>Labour</a:t>
            </a:r>
            <a:r>
              <a:rPr lang="en-US" i="1" dirty="0"/>
              <a:t> Association v. Official Liquidator Of Jubilee Mills Limited (in Liquidation)</a:t>
            </a:r>
            <a:r>
              <a:rPr lang="en-US" dirty="0"/>
              <a:t>, 2000 99 </a:t>
            </a:r>
            <a:r>
              <a:rPr lang="en-US" dirty="0" err="1"/>
              <a:t>CompCas</a:t>
            </a:r>
            <a:r>
              <a:rPr lang="en-US" dirty="0"/>
              <a:t> 189 </a:t>
            </a:r>
            <a:r>
              <a:rPr lang="en-US" dirty="0" err="1"/>
              <a:t>Guj</a:t>
            </a:r>
            <a:r>
              <a:rPr lang="en-US" dirty="0"/>
              <a:t>, (2000) 4 GLR </a:t>
            </a:r>
            <a:r>
              <a:rPr lang="en-US" dirty="0" smtClean="0"/>
              <a:t>147</a:t>
            </a:r>
          </a:p>
          <a:p>
            <a:r>
              <a:rPr lang="en-US" i="1" dirty="0"/>
              <a:t>A. </a:t>
            </a:r>
            <a:r>
              <a:rPr lang="en-US" i="1" dirty="0" err="1"/>
              <a:t>Shanmugham</a:t>
            </a:r>
            <a:r>
              <a:rPr lang="en-US" i="1" dirty="0"/>
              <a:t> v. Official Liquidator, High Court</a:t>
            </a:r>
            <a:r>
              <a:rPr lang="en-US" dirty="0"/>
              <a:t>, 1992 75 </a:t>
            </a:r>
            <a:r>
              <a:rPr lang="en-US" dirty="0" err="1"/>
              <a:t>CompCas</a:t>
            </a:r>
            <a:r>
              <a:rPr lang="en-US" dirty="0"/>
              <a:t> 181 Mad</a:t>
            </a:r>
          </a:p>
        </p:txBody>
      </p:sp>
      <p:sp>
        <p:nvSpPr>
          <p:cNvPr id="4" name="Slide Number Placeholder 3"/>
          <p:cNvSpPr>
            <a:spLocks noGrp="1"/>
          </p:cNvSpPr>
          <p:nvPr>
            <p:ph type="sldNum" sz="quarter" idx="12"/>
          </p:nvPr>
        </p:nvSpPr>
        <p:spPr/>
        <p:txBody>
          <a:bodyPr/>
          <a:lstStyle/>
          <a:p>
            <a:fld id="{8344E9E3-A057-4843-8E7E-0EEC90148816}" type="slidenum">
              <a:rPr lang="en-IN" smtClean="0"/>
              <a:pPr/>
              <a:t>17</a:t>
            </a:fld>
            <a:endParaRPr lang="en-IN"/>
          </a:p>
        </p:txBody>
      </p:sp>
    </p:spTree>
    <p:extLst>
      <p:ext uri="{BB962C8B-B14F-4D97-AF65-F5344CB8AC3E}">
        <p14:creationId xmlns:p14="http://schemas.microsoft.com/office/powerpoint/2010/main" val="32776669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Exclusions from liquidation estate</a:t>
            </a:r>
          </a:p>
        </p:txBody>
      </p:sp>
      <p:sp>
        <p:nvSpPr>
          <p:cNvPr id="3" name="Content Placeholder 2"/>
          <p:cNvSpPr>
            <a:spLocks noGrp="1"/>
          </p:cNvSpPr>
          <p:nvPr>
            <p:ph idx="1"/>
          </p:nvPr>
        </p:nvSpPr>
        <p:spPr/>
        <p:txBody>
          <a:bodyPr>
            <a:normAutofit lnSpcReduction="10000"/>
          </a:bodyPr>
          <a:lstStyle/>
          <a:p>
            <a:r>
              <a:rPr lang="en-IN" sz="2400" dirty="0"/>
              <a:t>Assets acquired on hire purchase, in </a:t>
            </a:r>
            <a:r>
              <a:rPr lang="en-IN" sz="2400" i="1" dirty="0" err="1"/>
              <a:t>Manasuba</a:t>
            </a:r>
            <a:r>
              <a:rPr lang="en-IN" sz="2400" i="1" dirty="0"/>
              <a:t> &amp; Co. P. Ltd., Re, (1973</a:t>
            </a:r>
            <a:r>
              <a:rPr lang="en-IN" sz="2400" i="1" dirty="0" smtClean="0"/>
              <a:t>)</a:t>
            </a:r>
          </a:p>
          <a:p>
            <a:pPr marL="109728" indent="0">
              <a:buNone/>
            </a:pPr>
            <a:endParaRPr lang="en-IN" sz="2400" i="1" dirty="0"/>
          </a:p>
          <a:p>
            <a:r>
              <a:rPr lang="en-US" sz="2400" dirty="0"/>
              <a:t>Amount received by way of deposit: </a:t>
            </a:r>
            <a:r>
              <a:rPr lang="en-US" sz="2400" i="1" dirty="0" err="1"/>
              <a:t>Dinshaw</a:t>
            </a:r>
            <a:r>
              <a:rPr lang="en-US" sz="2400" i="1" dirty="0"/>
              <a:t> &amp; Co. (Bankers) Ltd. v. </a:t>
            </a:r>
            <a:r>
              <a:rPr lang="en-US" sz="2400" i="1" dirty="0" err="1"/>
              <a:t>Mst</a:t>
            </a:r>
            <a:r>
              <a:rPr lang="en-US" sz="2400" i="1" dirty="0"/>
              <a:t>. Krishna </a:t>
            </a:r>
            <a:r>
              <a:rPr lang="en-US" sz="2400" i="1" dirty="0" err="1"/>
              <a:t>Piary</a:t>
            </a:r>
            <a:r>
              <a:rPr lang="en-US" sz="2400" i="1" dirty="0"/>
              <a:t>,</a:t>
            </a:r>
            <a:r>
              <a:rPr lang="en-US" sz="2400" dirty="0"/>
              <a:t> (1941) general rule of exclusion of trust money, and holding that where money is deposited by a person with a Bank as security for the good </a:t>
            </a:r>
            <a:r>
              <a:rPr lang="en-US" sz="2400" dirty="0" err="1"/>
              <a:t>beha</a:t>
            </a:r>
            <a:r>
              <a:rPr lang="en-US" sz="2400" b="1" dirty="0" err="1"/>
              <a:t>v</a:t>
            </a:r>
            <a:r>
              <a:rPr lang="en-US" sz="2400" dirty="0" err="1"/>
              <a:t>iour</a:t>
            </a:r>
            <a:r>
              <a:rPr lang="en-US" sz="2400" dirty="0"/>
              <a:t> of an employee, the deposit is trust </a:t>
            </a:r>
            <a:r>
              <a:rPr lang="en-US" sz="2400" dirty="0" smtClean="0"/>
              <a:t>money</a:t>
            </a:r>
          </a:p>
          <a:p>
            <a:pPr marL="109728" indent="0">
              <a:buNone/>
            </a:pPr>
            <a:endParaRPr lang="en-US" sz="2400" dirty="0"/>
          </a:p>
          <a:p>
            <a:r>
              <a:rPr lang="en-US" sz="2400" i="1" dirty="0">
                <a:hlinkClick r:id="rId2"/>
              </a:rPr>
              <a:t>New Bank of India Limited v. </a:t>
            </a:r>
            <a:r>
              <a:rPr lang="en-US" sz="2400" i="1" dirty="0" err="1">
                <a:hlinkClick r:id="rId2"/>
              </a:rPr>
              <a:t>Pearey</a:t>
            </a:r>
            <a:r>
              <a:rPr lang="en-US" sz="2400" i="1" dirty="0">
                <a:hlinkClick r:id="rId2"/>
              </a:rPr>
              <a:t> Lal</a:t>
            </a:r>
            <a:r>
              <a:rPr lang="en-US" sz="2400" dirty="0"/>
              <a:t> (1962): amount held for remittance was held as trust </a:t>
            </a:r>
            <a:r>
              <a:rPr lang="en-US" sz="2400" dirty="0" smtClean="0"/>
              <a:t>money</a:t>
            </a:r>
          </a:p>
          <a:p>
            <a:pPr marL="109728" indent="0">
              <a:buNone/>
            </a:pPr>
            <a:endParaRPr lang="en-US" sz="2400" dirty="0"/>
          </a:p>
          <a:p>
            <a:r>
              <a:rPr lang="en-US" sz="2400" dirty="0"/>
              <a:t>An advance received in respect of a contract which was under negotiations retains its character of trust money, upon the failure of negotiations. </a:t>
            </a:r>
            <a:r>
              <a:rPr lang="en-US" sz="2400" i="1" dirty="0"/>
              <a:t>Kodak Ltd. v. South Indian Film </a:t>
            </a:r>
            <a:r>
              <a:rPr lang="en-US" sz="2400" i="1" dirty="0" err="1"/>
              <a:t>Corpn</a:t>
            </a:r>
            <a:r>
              <a:rPr lang="en-US" sz="2400" i="1" dirty="0"/>
              <a:t>. Ltd., </a:t>
            </a:r>
            <a:r>
              <a:rPr lang="en-US" sz="2400" dirty="0"/>
              <a:t>(1937)</a:t>
            </a:r>
            <a:endParaRPr lang="en-IN" sz="2400" i="1" dirty="0"/>
          </a:p>
        </p:txBody>
      </p:sp>
      <p:sp>
        <p:nvSpPr>
          <p:cNvPr id="4" name="Slide Number Placeholder 3"/>
          <p:cNvSpPr>
            <a:spLocks noGrp="1"/>
          </p:cNvSpPr>
          <p:nvPr>
            <p:ph type="sldNum" sz="quarter" idx="12"/>
          </p:nvPr>
        </p:nvSpPr>
        <p:spPr/>
        <p:txBody>
          <a:bodyPr/>
          <a:lstStyle/>
          <a:p>
            <a:fld id="{8344E9E3-A057-4843-8E7E-0EEC90148816}" type="slidenum">
              <a:rPr lang="en-IN" smtClean="0"/>
              <a:pPr/>
              <a:t>18</a:t>
            </a:fld>
            <a:endParaRPr lang="en-IN"/>
          </a:p>
        </p:txBody>
      </p:sp>
    </p:spTree>
    <p:extLst>
      <p:ext uri="{BB962C8B-B14F-4D97-AF65-F5344CB8AC3E}">
        <p14:creationId xmlns:p14="http://schemas.microsoft.com/office/powerpoint/2010/main" val="28545027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624" y="1143000"/>
            <a:ext cx="11430000" cy="685800"/>
          </a:xfrm>
        </p:spPr>
        <p:txBody>
          <a:bodyPr>
            <a:noAutofit/>
          </a:bodyPr>
          <a:lstStyle/>
          <a:p>
            <a:r>
              <a:rPr lang="en-US" sz="3200" dirty="0" smtClean="0"/>
              <a:t>Assets sold in liquidation and rights of revenue authorities</a:t>
            </a:r>
            <a:br>
              <a:rPr lang="en-US" sz="3200" dirty="0" smtClean="0"/>
            </a:br>
            <a:r>
              <a:rPr lang="en-US" sz="3200" dirty="0" smtClean="0"/>
              <a:t/>
            </a:r>
            <a:br>
              <a:rPr lang="en-US" sz="3200" dirty="0" smtClean="0"/>
            </a:br>
            <a:endParaRPr lang="en-US" sz="3200" dirty="0"/>
          </a:p>
        </p:txBody>
      </p:sp>
      <p:sp>
        <p:nvSpPr>
          <p:cNvPr id="3" name="Content Placeholder 2"/>
          <p:cNvSpPr>
            <a:spLocks noGrp="1"/>
          </p:cNvSpPr>
          <p:nvPr>
            <p:ph idx="1"/>
          </p:nvPr>
        </p:nvSpPr>
        <p:spPr>
          <a:xfrm>
            <a:off x="609600" y="1371600"/>
            <a:ext cx="11306048" cy="5486400"/>
          </a:xfrm>
        </p:spPr>
        <p:txBody>
          <a:bodyPr>
            <a:normAutofit fontScale="70000" lnSpcReduction="20000"/>
          </a:bodyPr>
          <a:lstStyle/>
          <a:p>
            <a:r>
              <a:rPr lang="en-US" i="1" dirty="0"/>
              <a:t>Leo Edibles &amp; Fats Limited </a:t>
            </a:r>
            <a:r>
              <a:rPr lang="en-US" i="1" dirty="0" smtClean="0"/>
              <a:t>v. The </a:t>
            </a:r>
            <a:r>
              <a:rPr lang="en-US" i="1" dirty="0"/>
              <a:t>Tax Recovery </a:t>
            </a:r>
            <a:r>
              <a:rPr lang="en-US" i="1" dirty="0" smtClean="0"/>
              <a:t>Officer </a:t>
            </a:r>
            <a:r>
              <a:rPr lang="en-US" dirty="0" smtClean="0"/>
              <a:t>[Writ Petition No. 8560 of 2018], in Andhra High Court</a:t>
            </a:r>
          </a:p>
          <a:p>
            <a:pPr marL="109728" indent="0">
              <a:buNone/>
            </a:pPr>
            <a:endParaRPr lang="en-US" dirty="0" smtClean="0"/>
          </a:p>
          <a:p>
            <a:pPr lvl="1"/>
            <a:r>
              <a:rPr lang="en-US" dirty="0" smtClean="0"/>
              <a:t>IT Dept. claimed charge over the immovable property sold in liquidation, pursuant to the attachment proceedings of the TRO</a:t>
            </a:r>
          </a:p>
          <a:p>
            <a:pPr marL="411480" lvl="1" indent="0">
              <a:buNone/>
            </a:pPr>
            <a:endParaRPr lang="en-US" dirty="0" smtClean="0"/>
          </a:p>
          <a:p>
            <a:pPr lvl="1"/>
            <a:r>
              <a:rPr lang="en-US" dirty="0" smtClean="0"/>
              <a:t>Held, IT Dept. does </a:t>
            </a:r>
            <a:r>
              <a:rPr lang="en-US" dirty="0"/>
              <a:t>not enjoy the status of a secured creditor, on par with a secured creditor covered by a mortgage or other security interest, who can avail the provisions of Section 52 of the Code. At best, it can only claim a charge under the attachment order, in terms of </a:t>
            </a:r>
            <a:r>
              <a:rPr lang="en-US" dirty="0">
                <a:hlinkClick r:id="rId2"/>
              </a:rPr>
              <a:t>Section 281</a:t>
            </a:r>
            <a:r>
              <a:rPr lang="en-US" dirty="0"/>
              <a:t> of the Act of 1961</a:t>
            </a:r>
            <a:r>
              <a:rPr lang="en-US" dirty="0" smtClean="0"/>
              <a:t>.</a:t>
            </a:r>
          </a:p>
          <a:p>
            <a:pPr marL="411480" lvl="1" indent="0">
              <a:buNone/>
            </a:pPr>
            <a:endParaRPr lang="en-US" dirty="0" smtClean="0"/>
          </a:p>
          <a:p>
            <a:pPr lvl="1"/>
            <a:r>
              <a:rPr lang="en-US" u="sng" dirty="0" smtClean="0"/>
              <a:t>Rationale: The attaching creditor does </a:t>
            </a:r>
            <a:r>
              <a:rPr lang="en-US" u="sng" dirty="0"/>
              <a:t>not acquire, by merely levying attachment, any interest in the property</a:t>
            </a:r>
            <a:r>
              <a:rPr lang="en-US" u="sng" dirty="0" smtClean="0"/>
              <a:t>.</a:t>
            </a:r>
          </a:p>
          <a:p>
            <a:pPr marL="411480" lvl="1" indent="0">
              <a:buNone/>
            </a:pPr>
            <a:endParaRPr lang="en-US" dirty="0" smtClean="0"/>
          </a:p>
          <a:p>
            <a:pPr lvl="1"/>
            <a:r>
              <a:rPr lang="en-US" dirty="0"/>
              <a:t>It is therefore clear that tax dues, being an input to the Consolidated Fund of India and of the States, clearly come within the ambit of Section 53(1)(e) of the Code. If the Legislature, in its wisdom, assigned the fifth position in the order of priority to such dues, it is not for this Court to delve into or belittle the rationale underlying the same</a:t>
            </a:r>
            <a:r>
              <a:rPr lang="en-US" dirty="0" smtClean="0"/>
              <a:t>.</a:t>
            </a:r>
          </a:p>
          <a:p>
            <a:pPr marL="411480" lvl="1" indent="0">
              <a:buNone/>
            </a:pPr>
            <a:endParaRPr lang="en-US" dirty="0" smtClean="0"/>
          </a:p>
          <a:p>
            <a:pPr lvl="1"/>
            <a:r>
              <a:rPr lang="en-US" dirty="0"/>
              <a:t>even if the order of attachment constitutes an encumbrance on the property, it still does not have the effect of taking it out of the purview of Section 36(3)(b) of the Code. The said order of attachment therefore cannot be taken to be a bar for completion of the sale effected by the fifth respondent under the provisions of the Code. </a:t>
            </a:r>
          </a:p>
        </p:txBody>
      </p:sp>
      <p:sp>
        <p:nvSpPr>
          <p:cNvPr id="4" name="Slide Number Placeholder 3"/>
          <p:cNvSpPr>
            <a:spLocks noGrp="1"/>
          </p:cNvSpPr>
          <p:nvPr>
            <p:ph type="sldNum" sz="quarter" idx="12"/>
          </p:nvPr>
        </p:nvSpPr>
        <p:spPr/>
        <p:txBody>
          <a:bodyPr/>
          <a:lstStyle/>
          <a:p>
            <a:fld id="{8344E9E3-A057-4843-8E7E-0EEC90148816}" type="slidenum">
              <a:rPr lang="en-IN" smtClean="0"/>
              <a:pPr/>
              <a:t>19</a:t>
            </a:fld>
            <a:endParaRPr lang="en-IN"/>
          </a:p>
        </p:txBody>
      </p:sp>
    </p:spTree>
    <p:extLst>
      <p:ext uri="{BB962C8B-B14F-4D97-AF65-F5344CB8AC3E}">
        <p14:creationId xmlns:p14="http://schemas.microsoft.com/office/powerpoint/2010/main" val="1655045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ctr">
              <a:defRPr/>
            </a:pPr>
            <a:r>
              <a:rPr lang="en-US" sz="4800" dirty="0"/>
              <a:t>Copyright</a:t>
            </a:r>
          </a:p>
        </p:txBody>
      </p:sp>
      <p:sp>
        <p:nvSpPr>
          <p:cNvPr id="6147" name="Subtitle 4"/>
          <p:cNvSpPr>
            <a:spLocks noGrp="1"/>
          </p:cNvSpPr>
          <p:nvPr>
            <p:ph idx="1"/>
          </p:nvPr>
        </p:nvSpPr>
        <p:spPr>
          <a:xfrm>
            <a:off x="2292096" y="2286000"/>
            <a:ext cx="7908360" cy="4023360"/>
          </a:xfrm>
        </p:spPr>
        <p:txBody>
          <a:bodyPr>
            <a:normAutofit fontScale="32500" lnSpcReduction="20000"/>
          </a:bodyPr>
          <a:lstStyle/>
          <a:p>
            <a:pPr>
              <a:lnSpc>
                <a:spcPct val="170000"/>
              </a:lnSpc>
            </a:pPr>
            <a:r>
              <a:rPr lang="en-IN" sz="7200" dirty="0">
                <a:latin typeface="+mj-lt"/>
              </a:rPr>
              <a:t>The presentation is a property of Vinod Kothari Consultants Private Limited. No part of it can be copied, reproduced or distributed in any manner, without explicit prior permission. </a:t>
            </a:r>
          </a:p>
          <a:p>
            <a:pPr>
              <a:lnSpc>
                <a:spcPct val="170000"/>
              </a:lnSpc>
            </a:pPr>
            <a:endParaRPr lang="en-IN" sz="7200" dirty="0">
              <a:latin typeface="+mj-lt"/>
            </a:endParaRPr>
          </a:p>
          <a:p>
            <a:pPr>
              <a:lnSpc>
                <a:spcPct val="170000"/>
              </a:lnSpc>
            </a:pPr>
            <a:r>
              <a:rPr lang="en-IN" sz="7200" dirty="0">
                <a:latin typeface="+mj-lt"/>
              </a:rPr>
              <a:t>In case of linking, please do give credit and full link.</a:t>
            </a:r>
          </a:p>
          <a:p>
            <a:pPr>
              <a:lnSpc>
                <a:spcPct val="170000"/>
              </a:lnSpc>
            </a:pPr>
            <a:endParaRPr lang="en-US" dirty="0" smtClean="0"/>
          </a:p>
        </p:txBody>
      </p:sp>
    </p:spTree>
    <p:extLst>
      <p:ext uri="{BB962C8B-B14F-4D97-AF65-F5344CB8AC3E}">
        <p14:creationId xmlns:p14="http://schemas.microsoft.com/office/powerpoint/2010/main" val="36388666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0976" y="990600"/>
            <a:ext cx="10290048" cy="685800"/>
          </a:xfrm>
        </p:spPr>
        <p:txBody>
          <a:bodyPr>
            <a:normAutofit fontScale="90000"/>
          </a:bodyPr>
          <a:lstStyle/>
          <a:p>
            <a:r>
              <a:rPr lang="en-US" dirty="0" smtClean="0"/>
              <a:t>Treatment of guarantor’s assets in liquidation</a:t>
            </a:r>
            <a:endParaRPr lang="en-US" dirty="0"/>
          </a:p>
        </p:txBody>
      </p:sp>
      <p:sp>
        <p:nvSpPr>
          <p:cNvPr id="3" name="Content Placeholder 2"/>
          <p:cNvSpPr>
            <a:spLocks noGrp="1"/>
          </p:cNvSpPr>
          <p:nvPr>
            <p:ph idx="1"/>
          </p:nvPr>
        </p:nvSpPr>
        <p:spPr>
          <a:xfrm>
            <a:off x="609600" y="1828800"/>
            <a:ext cx="10972800" cy="4898136"/>
          </a:xfrm>
        </p:spPr>
        <p:txBody>
          <a:bodyPr/>
          <a:lstStyle/>
          <a:p>
            <a:r>
              <a:rPr lang="en-US" dirty="0" smtClean="0"/>
              <a:t>Comparison: section 14</a:t>
            </a:r>
          </a:p>
          <a:p>
            <a:r>
              <a:rPr lang="en-US" dirty="0" smtClean="0"/>
              <a:t>Whether can be “liquidated” </a:t>
            </a:r>
            <a:r>
              <a:rPr lang="en-US" dirty="0" err="1" smtClean="0"/>
              <a:t>alongwith</a:t>
            </a:r>
            <a:r>
              <a:rPr lang="en-US" dirty="0" smtClean="0"/>
              <a:t> the assets of CD</a:t>
            </a:r>
          </a:p>
          <a:p>
            <a:pPr lvl="1"/>
            <a:r>
              <a:rPr lang="en-US" i="1" dirty="0">
                <a:hlinkClick r:id="rId2"/>
              </a:rPr>
              <a:t>Punjab National Bank v. Vindhya </a:t>
            </a:r>
            <a:r>
              <a:rPr lang="en-US" i="1" dirty="0" err="1">
                <a:hlinkClick r:id="rId2"/>
              </a:rPr>
              <a:t>Vasini</a:t>
            </a:r>
            <a:r>
              <a:rPr lang="en-US" i="1" dirty="0">
                <a:hlinkClick r:id="rId2"/>
              </a:rPr>
              <a:t> Industries Limited</a:t>
            </a:r>
            <a:r>
              <a:rPr lang="en-US" dirty="0"/>
              <a:t>, [C.P. ( IB)-1170(MB</a:t>
            </a:r>
            <a:r>
              <a:rPr lang="en-US" dirty="0" smtClean="0"/>
              <a:t>)]</a:t>
            </a:r>
          </a:p>
          <a:p>
            <a:pPr lvl="2"/>
            <a:r>
              <a:rPr lang="en-US" dirty="0" smtClean="0"/>
              <a:t>Placed reliance on section 60(2)</a:t>
            </a:r>
          </a:p>
          <a:p>
            <a:pPr lvl="2"/>
            <a:r>
              <a:rPr lang="en-US" dirty="0" smtClean="0"/>
              <a:t>Held, liquidator can put hands on guarantor’s assets</a:t>
            </a:r>
            <a:endParaRPr lang="en-US" dirty="0"/>
          </a:p>
        </p:txBody>
      </p:sp>
      <p:sp>
        <p:nvSpPr>
          <p:cNvPr id="4" name="Slide Number Placeholder 3"/>
          <p:cNvSpPr>
            <a:spLocks noGrp="1"/>
          </p:cNvSpPr>
          <p:nvPr>
            <p:ph type="sldNum" sz="quarter" idx="12"/>
          </p:nvPr>
        </p:nvSpPr>
        <p:spPr/>
        <p:txBody>
          <a:bodyPr/>
          <a:lstStyle/>
          <a:p>
            <a:fld id="{8344E9E3-A057-4843-8E7E-0EEC90148816}" type="slidenum">
              <a:rPr lang="en-IN" smtClean="0"/>
              <a:pPr/>
              <a:t>20</a:t>
            </a:fld>
            <a:endParaRPr lang="en-IN"/>
          </a:p>
        </p:txBody>
      </p:sp>
    </p:spTree>
    <p:extLst>
      <p:ext uri="{BB962C8B-B14F-4D97-AF65-F5344CB8AC3E}">
        <p14:creationId xmlns:p14="http://schemas.microsoft.com/office/powerpoint/2010/main" val="741619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990600"/>
            <a:ext cx="10668000" cy="685800"/>
          </a:xfrm>
        </p:spPr>
        <p:txBody>
          <a:bodyPr>
            <a:noAutofit/>
          </a:bodyPr>
          <a:lstStyle/>
          <a:p>
            <a:r>
              <a:rPr lang="en-US" sz="3600" dirty="0" smtClean="0"/>
              <a:t>Liquidator, as an “aggrieved” person for appeals before NCLAT</a:t>
            </a:r>
            <a:endParaRPr lang="en-US" sz="3600" dirty="0"/>
          </a:p>
        </p:txBody>
      </p:sp>
      <p:sp>
        <p:nvSpPr>
          <p:cNvPr id="3" name="Content Placeholder 2"/>
          <p:cNvSpPr>
            <a:spLocks noGrp="1"/>
          </p:cNvSpPr>
          <p:nvPr>
            <p:ph idx="1"/>
          </p:nvPr>
        </p:nvSpPr>
        <p:spPr>
          <a:xfrm>
            <a:off x="609600" y="2209800"/>
            <a:ext cx="10972800" cy="4364736"/>
          </a:xfrm>
        </p:spPr>
        <p:txBody>
          <a:bodyPr/>
          <a:lstStyle/>
          <a:p>
            <a:r>
              <a:rPr lang="en-US" dirty="0" smtClean="0"/>
              <a:t>Appeals under section 61 – whether liquidator can be “aggrieved” person</a:t>
            </a:r>
          </a:p>
          <a:p>
            <a:pPr lvl="1"/>
            <a:r>
              <a:rPr lang="en-US" dirty="0" smtClean="0"/>
              <a:t>Claim by a financial creditor part rejected by liquidator</a:t>
            </a:r>
          </a:p>
          <a:p>
            <a:pPr lvl="1"/>
            <a:r>
              <a:rPr lang="en-US" dirty="0" smtClean="0"/>
              <a:t>NCLT order in </a:t>
            </a:r>
            <a:r>
              <a:rPr lang="en-US" dirty="0" err="1" smtClean="0"/>
              <a:t>favour</a:t>
            </a:r>
            <a:r>
              <a:rPr lang="en-US" dirty="0" smtClean="0"/>
              <a:t> of the financial creditor</a:t>
            </a:r>
          </a:p>
          <a:p>
            <a:pPr lvl="1"/>
            <a:r>
              <a:rPr lang="en-US" dirty="0" smtClean="0"/>
              <a:t>Appeal by the Liquidator</a:t>
            </a:r>
          </a:p>
          <a:p>
            <a:pPr lvl="2"/>
            <a:r>
              <a:rPr lang="en-US" dirty="0"/>
              <a:t>f</a:t>
            </a:r>
            <a:r>
              <a:rPr lang="en-US" dirty="0" smtClean="0"/>
              <a:t>iduciary for </a:t>
            </a:r>
            <a:r>
              <a:rPr lang="en-US" u="sng" dirty="0" smtClean="0"/>
              <a:t>all creditors</a:t>
            </a:r>
          </a:p>
          <a:p>
            <a:pPr lvl="2"/>
            <a:r>
              <a:rPr lang="en-US" dirty="0"/>
              <a:t>b</a:t>
            </a:r>
            <a:r>
              <a:rPr lang="en-US" dirty="0" smtClean="0"/>
              <a:t>eneficial liquidation, at the instance of CD</a:t>
            </a:r>
            <a:endParaRPr lang="en-US" dirty="0"/>
          </a:p>
        </p:txBody>
      </p:sp>
      <p:sp>
        <p:nvSpPr>
          <p:cNvPr id="4" name="Slide Number Placeholder 3"/>
          <p:cNvSpPr>
            <a:spLocks noGrp="1"/>
          </p:cNvSpPr>
          <p:nvPr>
            <p:ph type="sldNum" sz="quarter" idx="12"/>
          </p:nvPr>
        </p:nvSpPr>
        <p:spPr/>
        <p:txBody>
          <a:bodyPr/>
          <a:lstStyle/>
          <a:p>
            <a:fld id="{8344E9E3-A057-4843-8E7E-0EEC90148816}" type="slidenum">
              <a:rPr lang="en-IN" smtClean="0"/>
              <a:pPr/>
              <a:t>21</a:t>
            </a:fld>
            <a:endParaRPr lang="en-IN"/>
          </a:p>
        </p:txBody>
      </p:sp>
    </p:spTree>
    <p:extLst>
      <p:ext uri="{BB962C8B-B14F-4D97-AF65-F5344CB8AC3E}">
        <p14:creationId xmlns:p14="http://schemas.microsoft.com/office/powerpoint/2010/main" val="40096891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Delayed filing of claims in liquidation</a:t>
            </a:r>
            <a:endParaRPr lang="en-US" dirty="0"/>
          </a:p>
        </p:txBody>
      </p:sp>
      <p:sp>
        <p:nvSpPr>
          <p:cNvPr id="3" name="Content Placeholder 2"/>
          <p:cNvSpPr>
            <a:spLocks noGrp="1"/>
          </p:cNvSpPr>
          <p:nvPr>
            <p:ph idx="1"/>
          </p:nvPr>
        </p:nvSpPr>
        <p:spPr/>
        <p:txBody>
          <a:bodyPr/>
          <a:lstStyle/>
          <a:p>
            <a:r>
              <a:rPr lang="en-US" dirty="0" smtClean="0"/>
              <a:t>Entitlement of the late creditor w.r.t. distribution already made</a:t>
            </a:r>
          </a:p>
          <a:p>
            <a:pPr lvl="1"/>
            <a:r>
              <a:rPr lang="en-US" dirty="0" smtClean="0"/>
              <a:t>Nothing explicit in the Code</a:t>
            </a:r>
          </a:p>
          <a:p>
            <a:pPr lvl="1"/>
            <a:r>
              <a:rPr lang="en-US" dirty="0" smtClean="0"/>
              <a:t>Section 177 of the Code, section 72 of PTIA, 1909, section 73 of PIA, 1920, and rule 178 of the Companies (Court) Rules, 1959</a:t>
            </a:r>
          </a:p>
          <a:p>
            <a:r>
              <a:rPr lang="en-US" i="1" dirty="0" smtClean="0"/>
              <a:t>UCO Bank v. Nicco Corporation Limited – in liquidation </a:t>
            </a:r>
            <a:r>
              <a:rPr lang="en-US" dirty="0" smtClean="0"/>
              <a:t>[NCLT, Kolkata Bench]</a:t>
            </a:r>
            <a:endParaRPr lang="en-US" i="1" dirty="0"/>
          </a:p>
        </p:txBody>
      </p:sp>
      <p:sp>
        <p:nvSpPr>
          <p:cNvPr id="4" name="Slide Number Placeholder 3"/>
          <p:cNvSpPr>
            <a:spLocks noGrp="1"/>
          </p:cNvSpPr>
          <p:nvPr>
            <p:ph type="sldNum" sz="quarter" idx="12"/>
          </p:nvPr>
        </p:nvSpPr>
        <p:spPr/>
        <p:txBody>
          <a:bodyPr/>
          <a:lstStyle/>
          <a:p>
            <a:fld id="{8344E9E3-A057-4843-8E7E-0EEC90148816}" type="slidenum">
              <a:rPr lang="en-IN" smtClean="0"/>
              <a:pPr/>
              <a:t>22</a:t>
            </a:fld>
            <a:endParaRPr lang="en-IN"/>
          </a:p>
        </p:txBody>
      </p:sp>
    </p:spTree>
    <p:extLst>
      <p:ext uri="{BB962C8B-B14F-4D97-AF65-F5344CB8AC3E}">
        <p14:creationId xmlns:p14="http://schemas.microsoft.com/office/powerpoint/2010/main" val="18842647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Vulnerable Transactions</a:t>
            </a:r>
            <a:endParaRPr lang="en-US" dirty="0"/>
          </a:p>
        </p:txBody>
      </p:sp>
      <p:sp>
        <p:nvSpPr>
          <p:cNvPr id="3" name="Content Placeholder 2"/>
          <p:cNvSpPr>
            <a:spLocks noGrp="1"/>
          </p:cNvSpPr>
          <p:nvPr>
            <p:ph idx="1"/>
          </p:nvPr>
        </p:nvSpPr>
        <p:spPr/>
        <p:txBody>
          <a:bodyPr/>
          <a:lstStyle/>
          <a:p>
            <a:r>
              <a:rPr lang="en-US" i="1" dirty="0"/>
              <a:t>IDBI Limited v. </a:t>
            </a:r>
            <a:r>
              <a:rPr lang="en-US" i="1" dirty="0" err="1"/>
              <a:t>Jaypee</a:t>
            </a:r>
            <a:r>
              <a:rPr lang="en-US" i="1" dirty="0"/>
              <a:t> </a:t>
            </a:r>
            <a:r>
              <a:rPr lang="en-US" i="1" dirty="0" err="1"/>
              <a:t>Infratech</a:t>
            </a:r>
            <a:r>
              <a:rPr lang="en-US" i="1" dirty="0"/>
              <a:t> </a:t>
            </a:r>
            <a:r>
              <a:rPr lang="en-US" i="1" dirty="0" smtClean="0"/>
              <a:t>Limited </a:t>
            </a:r>
            <a:r>
              <a:rPr lang="en-US" dirty="0" smtClean="0"/>
              <a:t>[CA 26/2018 in CP No. 77/ALD/2017]</a:t>
            </a:r>
          </a:p>
          <a:p>
            <a:pPr lvl="1"/>
            <a:r>
              <a:rPr lang="en-US" i="1" dirty="0" smtClean="0"/>
              <a:t>Mortgage </a:t>
            </a:r>
            <a:r>
              <a:rPr lang="en-US" dirty="0" smtClean="0"/>
              <a:t>of </a:t>
            </a:r>
            <a:r>
              <a:rPr lang="en-US" dirty="0"/>
              <a:t>an immovable </a:t>
            </a:r>
            <a:r>
              <a:rPr lang="en-US" i="1" dirty="0"/>
              <a:t>property belonging to the </a:t>
            </a:r>
            <a:r>
              <a:rPr lang="en-US" i="1" dirty="0" smtClean="0"/>
              <a:t>CD </a:t>
            </a:r>
            <a:r>
              <a:rPr lang="en-US" dirty="0" smtClean="0"/>
              <a:t>to</a:t>
            </a:r>
            <a:r>
              <a:rPr lang="en-US" dirty="0"/>
              <a:t> </a:t>
            </a:r>
            <a:r>
              <a:rPr lang="en-US" i="1" dirty="0" smtClean="0"/>
              <a:t>secure </a:t>
            </a:r>
            <a:r>
              <a:rPr lang="en-US" dirty="0" smtClean="0"/>
              <a:t>the</a:t>
            </a:r>
            <a:r>
              <a:rPr lang="en-US" dirty="0"/>
              <a:t> </a:t>
            </a:r>
            <a:r>
              <a:rPr lang="en-US" i="1" dirty="0"/>
              <a:t>debt of a related </a:t>
            </a:r>
            <a:r>
              <a:rPr lang="en-US" i="1" dirty="0" smtClean="0"/>
              <a:t>party </a:t>
            </a:r>
            <a:r>
              <a:rPr lang="en-US" dirty="0" smtClean="0"/>
              <a:t>(</a:t>
            </a:r>
            <a:r>
              <a:rPr lang="en-US" dirty="0"/>
              <a:t>that is, the holding </a:t>
            </a:r>
            <a:r>
              <a:rPr lang="en-US" dirty="0" smtClean="0"/>
              <a:t>company and also the principal contractor, i.e. OC).</a:t>
            </a:r>
          </a:p>
          <a:p>
            <a:pPr lvl="2"/>
            <a:r>
              <a:rPr lang="en-US" dirty="0" smtClean="0"/>
              <a:t>Effect of reducing the direct liability of the related party</a:t>
            </a:r>
          </a:p>
          <a:p>
            <a:pPr lvl="2"/>
            <a:r>
              <a:rPr lang="en-US" dirty="0" smtClean="0"/>
              <a:t>Without receipt of any consideration</a:t>
            </a:r>
          </a:p>
          <a:p>
            <a:pPr lvl="2"/>
            <a:r>
              <a:rPr lang="en-US" dirty="0" smtClean="0"/>
              <a:t>Look back period is to be determined on the basis of ultimate beneficiary</a:t>
            </a:r>
          </a:p>
          <a:p>
            <a:pPr lvl="3"/>
            <a:endParaRPr lang="en-US" dirty="0"/>
          </a:p>
        </p:txBody>
      </p:sp>
      <p:sp>
        <p:nvSpPr>
          <p:cNvPr id="4" name="Slide Number Placeholder 3"/>
          <p:cNvSpPr>
            <a:spLocks noGrp="1"/>
          </p:cNvSpPr>
          <p:nvPr>
            <p:ph type="sldNum" sz="quarter" idx="12"/>
          </p:nvPr>
        </p:nvSpPr>
        <p:spPr/>
        <p:txBody>
          <a:bodyPr/>
          <a:lstStyle/>
          <a:p>
            <a:fld id="{8344E9E3-A057-4843-8E7E-0EEC90148816}" type="slidenum">
              <a:rPr lang="en-IN" smtClean="0"/>
              <a:pPr/>
              <a:t>23</a:t>
            </a:fld>
            <a:endParaRPr lang="en-IN"/>
          </a:p>
        </p:txBody>
      </p:sp>
    </p:spTree>
    <p:extLst>
      <p:ext uri="{BB962C8B-B14F-4D97-AF65-F5344CB8AC3E}">
        <p14:creationId xmlns:p14="http://schemas.microsoft.com/office/powerpoint/2010/main" val="5815627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457200"/>
            <a:ext cx="9956800" cy="685800"/>
          </a:xfrm>
        </p:spPr>
        <p:txBody>
          <a:bodyPr>
            <a:normAutofit fontScale="90000"/>
          </a:bodyPr>
          <a:lstStyle/>
          <a:p>
            <a:r>
              <a:rPr lang="en-US" dirty="0" smtClean="0"/>
              <a:t>Game-Changers</a:t>
            </a:r>
            <a:endParaRPr lang="en-US" dirty="0"/>
          </a:p>
        </p:txBody>
      </p:sp>
      <p:sp>
        <p:nvSpPr>
          <p:cNvPr id="3" name="Content Placeholder 2"/>
          <p:cNvSpPr>
            <a:spLocks noGrp="1"/>
          </p:cNvSpPr>
          <p:nvPr>
            <p:ph idx="1"/>
          </p:nvPr>
        </p:nvSpPr>
        <p:spPr>
          <a:xfrm>
            <a:off x="609600" y="1502664"/>
            <a:ext cx="10972800" cy="5355336"/>
          </a:xfrm>
        </p:spPr>
        <p:txBody>
          <a:bodyPr>
            <a:normAutofit fontScale="70000" lnSpcReduction="20000"/>
          </a:bodyPr>
          <a:lstStyle/>
          <a:p>
            <a:r>
              <a:rPr lang="en-US" i="1" dirty="0" err="1" smtClean="0"/>
              <a:t>Innoventive</a:t>
            </a:r>
            <a:r>
              <a:rPr lang="en-US" i="1" dirty="0" smtClean="0"/>
              <a:t> </a:t>
            </a:r>
            <a:r>
              <a:rPr lang="en-US" i="1" dirty="0"/>
              <a:t>Industries Ltd. v. ICICI Bank &amp; </a:t>
            </a:r>
            <a:r>
              <a:rPr lang="en-US" i="1" dirty="0" err="1"/>
              <a:t>Anr</a:t>
            </a:r>
            <a:r>
              <a:rPr lang="en-US" i="1" dirty="0"/>
              <a:t>. </a:t>
            </a:r>
            <a:r>
              <a:rPr lang="en-US" dirty="0" smtClean="0"/>
              <a:t>(SC), </a:t>
            </a:r>
            <a:r>
              <a:rPr lang="en-US" dirty="0"/>
              <a:t>Civil Appeal Nos. 8337-8338 of 2017 decided on </a:t>
            </a:r>
            <a:r>
              <a:rPr lang="en-US" dirty="0" smtClean="0"/>
              <a:t>31.07.2017</a:t>
            </a:r>
          </a:p>
          <a:p>
            <a:pPr lvl="1"/>
            <a:r>
              <a:rPr lang="en-US" dirty="0" smtClean="0"/>
              <a:t>In the event of repugnancy between State laws and IBC, the Code shall prevail in respect of matters relating to insolvency and bankruptcy</a:t>
            </a:r>
          </a:p>
          <a:p>
            <a:pPr marL="109728" indent="0">
              <a:buNone/>
            </a:pPr>
            <a:endParaRPr lang="en-US" dirty="0" smtClean="0"/>
          </a:p>
          <a:p>
            <a:r>
              <a:rPr lang="en-US" i="1" dirty="0" err="1" smtClean="0"/>
              <a:t>Surendra</a:t>
            </a:r>
            <a:r>
              <a:rPr lang="en-US" i="1" dirty="0" smtClean="0"/>
              <a:t> </a:t>
            </a:r>
            <a:r>
              <a:rPr lang="en-US" i="1" dirty="0"/>
              <a:t>Trading Company v. </a:t>
            </a:r>
            <a:r>
              <a:rPr lang="en-US" i="1" dirty="0" err="1"/>
              <a:t>Juggilal</a:t>
            </a:r>
            <a:r>
              <a:rPr lang="en-US" i="1" dirty="0"/>
              <a:t> </a:t>
            </a:r>
            <a:r>
              <a:rPr lang="en-US" i="1" dirty="0" err="1"/>
              <a:t>Kamlapat</a:t>
            </a:r>
            <a:r>
              <a:rPr lang="en-US" i="1" dirty="0"/>
              <a:t> Jute Mills Company Limited and Others </a:t>
            </a:r>
            <a:r>
              <a:rPr lang="en-US" dirty="0" smtClean="0"/>
              <a:t>(SC), </a:t>
            </a:r>
            <a:r>
              <a:rPr lang="en-US" dirty="0"/>
              <a:t>Civil Appeal No. 8400 of 2017 decided on </a:t>
            </a:r>
            <a:r>
              <a:rPr lang="en-US" dirty="0" smtClean="0"/>
              <a:t>19.09.2017</a:t>
            </a:r>
          </a:p>
          <a:p>
            <a:pPr lvl="1"/>
            <a:r>
              <a:rPr lang="en-US" dirty="0" smtClean="0"/>
              <a:t>Time limit for admission/rejection of application by NCLT directory</a:t>
            </a:r>
          </a:p>
          <a:p>
            <a:pPr lvl="1"/>
            <a:r>
              <a:rPr lang="en-US" dirty="0" smtClean="0"/>
              <a:t>Time limit for removing the defects in application directory – </a:t>
            </a:r>
            <a:r>
              <a:rPr lang="en-US" i="1" dirty="0" smtClean="0"/>
              <a:t>caveat</a:t>
            </a:r>
            <a:r>
              <a:rPr lang="en-US" dirty="0" smtClean="0"/>
              <a:t>.</a:t>
            </a:r>
          </a:p>
          <a:p>
            <a:pPr lvl="1"/>
            <a:r>
              <a:rPr lang="en-US" dirty="0" smtClean="0"/>
              <a:t>Section 12 timelines are mandatory</a:t>
            </a:r>
          </a:p>
          <a:p>
            <a:pPr marL="411480" lvl="1" indent="0">
              <a:buNone/>
            </a:pPr>
            <a:endParaRPr lang="en-US" dirty="0" smtClean="0"/>
          </a:p>
          <a:p>
            <a:r>
              <a:rPr lang="en-US" i="1" dirty="0" err="1"/>
              <a:t>Mobilox</a:t>
            </a:r>
            <a:r>
              <a:rPr lang="en-US" i="1" dirty="0"/>
              <a:t> Innovations Private Limited v. </a:t>
            </a:r>
            <a:r>
              <a:rPr lang="en-US" i="1" dirty="0" err="1"/>
              <a:t>Kirusa</a:t>
            </a:r>
            <a:r>
              <a:rPr lang="en-US" i="1" dirty="0"/>
              <a:t> Software Private Limited </a:t>
            </a:r>
            <a:r>
              <a:rPr lang="en-US" dirty="0" smtClean="0"/>
              <a:t>(SC), </a:t>
            </a:r>
            <a:r>
              <a:rPr lang="en-US" dirty="0"/>
              <a:t>Civil Appeal No. 9405 of 2017 decided on </a:t>
            </a:r>
            <a:r>
              <a:rPr lang="en-US" dirty="0" smtClean="0"/>
              <a:t>21.9.2017</a:t>
            </a:r>
          </a:p>
          <a:p>
            <a:pPr lvl="1"/>
            <a:r>
              <a:rPr lang="en-US" dirty="0" smtClean="0"/>
              <a:t>Interpretation of “existence of dispute”; “and” should be read as “or”; pre-existing dispute</a:t>
            </a:r>
          </a:p>
          <a:p>
            <a:pPr marL="109728" indent="0">
              <a:buNone/>
            </a:pPr>
            <a:endParaRPr lang="en-US" dirty="0" smtClean="0"/>
          </a:p>
          <a:p>
            <a:r>
              <a:rPr lang="en-US" i="1" dirty="0"/>
              <a:t>Macquarie Bank Limited v. </a:t>
            </a:r>
            <a:r>
              <a:rPr lang="en-US" i="1" dirty="0" err="1"/>
              <a:t>Shilpi</a:t>
            </a:r>
            <a:r>
              <a:rPr lang="en-US" i="1" dirty="0"/>
              <a:t> Cable Technologies Limited </a:t>
            </a:r>
            <a:r>
              <a:rPr lang="en-US" dirty="0" smtClean="0"/>
              <a:t>(SC), </a:t>
            </a:r>
            <a:r>
              <a:rPr lang="en-US" dirty="0"/>
              <a:t>Civil Appeal No. 15135 of 2017, decided on </a:t>
            </a:r>
            <a:r>
              <a:rPr lang="en-US" dirty="0" smtClean="0"/>
              <a:t>15.12.2017</a:t>
            </a:r>
          </a:p>
          <a:p>
            <a:pPr lvl="1"/>
            <a:r>
              <a:rPr lang="en-US" dirty="0" smtClean="0"/>
              <a:t>Certificate from financial institutions not mandatory</a:t>
            </a:r>
          </a:p>
          <a:p>
            <a:pPr lvl="1"/>
            <a:r>
              <a:rPr lang="en-US" dirty="0" smtClean="0"/>
              <a:t>An authorized agent/lawyer can serve a demand notice on behalf of the OC.</a:t>
            </a:r>
          </a:p>
          <a:p>
            <a:endParaRPr lang="en-US" dirty="0" smtClean="0"/>
          </a:p>
          <a:p>
            <a:pPr lvl="1"/>
            <a:endParaRPr lang="en-US" dirty="0"/>
          </a:p>
        </p:txBody>
      </p:sp>
      <p:sp>
        <p:nvSpPr>
          <p:cNvPr id="4" name="Slide Number Placeholder 3"/>
          <p:cNvSpPr>
            <a:spLocks noGrp="1"/>
          </p:cNvSpPr>
          <p:nvPr>
            <p:ph type="sldNum" sz="quarter" idx="12"/>
          </p:nvPr>
        </p:nvSpPr>
        <p:spPr/>
        <p:txBody>
          <a:bodyPr/>
          <a:lstStyle/>
          <a:p>
            <a:fld id="{8344E9E3-A057-4843-8E7E-0EEC90148816}" type="slidenum">
              <a:rPr lang="en-IN" smtClean="0"/>
              <a:pPr/>
              <a:t>3</a:t>
            </a:fld>
            <a:endParaRPr lang="en-IN"/>
          </a:p>
        </p:txBody>
      </p:sp>
    </p:spTree>
    <p:extLst>
      <p:ext uri="{BB962C8B-B14F-4D97-AF65-F5344CB8AC3E}">
        <p14:creationId xmlns:p14="http://schemas.microsoft.com/office/powerpoint/2010/main" val="18669309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Constitutional Validity of IBC</a:t>
            </a:r>
            <a:endParaRPr lang="en-US" dirty="0"/>
          </a:p>
        </p:txBody>
      </p:sp>
      <p:sp>
        <p:nvSpPr>
          <p:cNvPr id="3" name="Content Placeholder 2"/>
          <p:cNvSpPr>
            <a:spLocks noGrp="1"/>
          </p:cNvSpPr>
          <p:nvPr>
            <p:ph idx="1"/>
          </p:nvPr>
        </p:nvSpPr>
        <p:spPr/>
        <p:txBody>
          <a:bodyPr/>
          <a:lstStyle/>
          <a:p>
            <a:r>
              <a:rPr lang="en-US" i="1" dirty="0" err="1"/>
              <a:t>Akshay</a:t>
            </a:r>
            <a:r>
              <a:rPr lang="en-US" i="1" dirty="0"/>
              <a:t> </a:t>
            </a:r>
            <a:r>
              <a:rPr lang="en-US" i="1" dirty="0" err="1"/>
              <a:t>Jhunjhunwala</a:t>
            </a:r>
            <a:r>
              <a:rPr lang="en-US" i="1" dirty="0"/>
              <a:t> &amp; </a:t>
            </a:r>
            <a:r>
              <a:rPr lang="en-US" i="1" dirty="0" err="1"/>
              <a:t>Anr</a:t>
            </a:r>
            <a:r>
              <a:rPr lang="en-US" i="1" dirty="0"/>
              <a:t>. v. Union of India through the Ministry of Corporate Affairs &amp; </a:t>
            </a:r>
            <a:r>
              <a:rPr lang="en-US" i="1" dirty="0" err="1"/>
              <a:t>Ors</a:t>
            </a:r>
            <a:r>
              <a:rPr lang="en-US" i="1" dirty="0"/>
              <a:t>. </a:t>
            </a:r>
            <a:r>
              <a:rPr lang="en-US" dirty="0"/>
              <a:t>W.P. No. 672 of </a:t>
            </a:r>
            <a:r>
              <a:rPr lang="en-US" dirty="0" smtClean="0"/>
              <a:t>2017</a:t>
            </a:r>
          </a:p>
          <a:p>
            <a:pPr lvl="1"/>
            <a:r>
              <a:rPr lang="en-US" dirty="0" smtClean="0"/>
              <a:t>Validity of sections 7,8,9 challenged before Calcutta High Court</a:t>
            </a:r>
          </a:p>
          <a:p>
            <a:pPr marL="411480" lvl="1" indent="0">
              <a:buNone/>
            </a:pPr>
            <a:endParaRPr lang="en-US" dirty="0" smtClean="0"/>
          </a:p>
          <a:p>
            <a:r>
              <a:rPr lang="en-US" i="1" dirty="0" err="1"/>
              <a:t>Shivam</a:t>
            </a:r>
            <a:r>
              <a:rPr lang="en-US" i="1" dirty="0"/>
              <a:t> Water </a:t>
            </a:r>
            <a:r>
              <a:rPr lang="en-US" i="1" dirty="0" err="1"/>
              <a:t>Treaters</a:t>
            </a:r>
            <a:r>
              <a:rPr lang="en-US" i="1" dirty="0"/>
              <a:t> Pvt. Ltd. v. Union of India </a:t>
            </a:r>
            <a:r>
              <a:rPr lang="en-US" dirty="0"/>
              <a:t>[SLP (C) No. 1740/2018</a:t>
            </a:r>
            <a:r>
              <a:rPr lang="en-US" dirty="0" smtClean="0"/>
              <a:t>]</a:t>
            </a:r>
          </a:p>
          <a:p>
            <a:pPr lvl="1"/>
            <a:r>
              <a:rPr lang="en-US" dirty="0" smtClean="0"/>
              <a:t>High Courts not to </a:t>
            </a:r>
            <a:r>
              <a:rPr lang="en-US" dirty="0"/>
              <a:t>enter into the debate pertaining to the validity of </a:t>
            </a:r>
            <a:r>
              <a:rPr lang="en-US" dirty="0" smtClean="0"/>
              <a:t>IBC or </a:t>
            </a:r>
            <a:r>
              <a:rPr lang="en-US" dirty="0"/>
              <a:t>constitutional validity of the </a:t>
            </a:r>
            <a:r>
              <a:rPr lang="en-US" dirty="0" smtClean="0"/>
              <a:t>NCLT</a:t>
            </a:r>
          </a:p>
          <a:p>
            <a:pPr lvl="1"/>
            <a:r>
              <a:rPr lang="en-US" dirty="0" smtClean="0"/>
              <a:t>Right to challenge the same before SC not affected</a:t>
            </a:r>
          </a:p>
          <a:p>
            <a:pPr lvl="1"/>
            <a:endParaRPr lang="en-US" dirty="0"/>
          </a:p>
        </p:txBody>
      </p:sp>
      <p:sp>
        <p:nvSpPr>
          <p:cNvPr id="4" name="Slide Number Placeholder 3"/>
          <p:cNvSpPr>
            <a:spLocks noGrp="1"/>
          </p:cNvSpPr>
          <p:nvPr>
            <p:ph type="sldNum" sz="quarter" idx="12"/>
          </p:nvPr>
        </p:nvSpPr>
        <p:spPr/>
        <p:txBody>
          <a:bodyPr/>
          <a:lstStyle/>
          <a:p>
            <a:fld id="{8344E9E3-A057-4843-8E7E-0EEC90148816}" type="slidenum">
              <a:rPr lang="en-IN" smtClean="0"/>
              <a:pPr/>
              <a:t>4</a:t>
            </a:fld>
            <a:endParaRPr lang="en-IN"/>
          </a:p>
        </p:txBody>
      </p:sp>
    </p:spTree>
    <p:extLst>
      <p:ext uri="{BB962C8B-B14F-4D97-AF65-F5344CB8AC3E}">
        <p14:creationId xmlns:p14="http://schemas.microsoft.com/office/powerpoint/2010/main" val="28293828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5600" y="679316"/>
            <a:ext cx="9956800" cy="685800"/>
          </a:xfrm>
        </p:spPr>
        <p:txBody>
          <a:bodyPr>
            <a:normAutofit fontScale="90000"/>
          </a:bodyPr>
          <a:lstStyle/>
          <a:p>
            <a:r>
              <a:rPr lang="en-US" dirty="0" smtClean="0"/>
              <a:t>Resolution, not recovery</a:t>
            </a:r>
            <a:endParaRPr lang="en-US" dirty="0"/>
          </a:p>
        </p:txBody>
      </p:sp>
      <p:sp>
        <p:nvSpPr>
          <p:cNvPr id="3" name="Content Placeholder 2"/>
          <p:cNvSpPr>
            <a:spLocks noGrp="1"/>
          </p:cNvSpPr>
          <p:nvPr>
            <p:ph idx="1"/>
          </p:nvPr>
        </p:nvSpPr>
        <p:spPr/>
        <p:txBody>
          <a:bodyPr/>
          <a:lstStyle/>
          <a:p>
            <a:r>
              <a:rPr lang="en-US" i="1" dirty="0"/>
              <a:t>Prowess International Pvt. Ltd. v. Parker Hannifin India Pvt. Ltd.</a:t>
            </a:r>
            <a:r>
              <a:rPr lang="en-US" dirty="0"/>
              <a:t> [CA (AT) (Insol.) No. 89 of 2017</a:t>
            </a:r>
            <a:r>
              <a:rPr lang="en-US" dirty="0" smtClean="0"/>
              <a:t>]</a:t>
            </a:r>
          </a:p>
          <a:p>
            <a:pPr lvl="1"/>
            <a:r>
              <a:rPr lang="en-US" dirty="0"/>
              <a:t>Insolvency Resolution Process is not a recovery proceeding to recover the dues of the creditors</a:t>
            </a:r>
            <a:r>
              <a:rPr lang="en-US" dirty="0" smtClean="0"/>
              <a:t>.</a:t>
            </a:r>
          </a:p>
          <a:p>
            <a:pPr marL="411480" lvl="1" indent="0">
              <a:buNone/>
            </a:pPr>
            <a:endParaRPr lang="en-US" dirty="0" smtClean="0"/>
          </a:p>
          <a:p>
            <a:r>
              <a:rPr lang="en-US" dirty="0" smtClean="0"/>
              <a:t>In line with various decisions in the context of “winding up”</a:t>
            </a:r>
            <a:r>
              <a:rPr lang="en-IN" dirty="0"/>
              <a:t> </a:t>
            </a:r>
            <a:r>
              <a:rPr lang="en-IN" dirty="0" smtClean="0"/>
              <a:t>petitions under Companies Act wherein </a:t>
            </a:r>
            <a:r>
              <a:rPr lang="en-IN" dirty="0"/>
              <a:t>it has been held that such proceedings cannot be used as to tool to “recover” debts due from the company. </a:t>
            </a:r>
            <a:r>
              <a:rPr lang="en-US" dirty="0" smtClean="0"/>
              <a:t> </a:t>
            </a:r>
          </a:p>
          <a:p>
            <a:pPr lvl="1"/>
            <a:r>
              <a:rPr lang="en-US" i="1" dirty="0"/>
              <a:t>Amalgamated Commercial Traders (P.) Ltd. v. A.C.K. </a:t>
            </a:r>
            <a:r>
              <a:rPr lang="en-US" i="1" dirty="0" err="1"/>
              <a:t>Krishnaswami</a:t>
            </a:r>
            <a:r>
              <a:rPr lang="en-US" i="1" dirty="0"/>
              <a:t> and Another</a:t>
            </a:r>
            <a:r>
              <a:rPr lang="en-US" dirty="0"/>
              <a:t> [(1965) 35 CC 456]</a:t>
            </a:r>
          </a:p>
        </p:txBody>
      </p:sp>
      <p:sp>
        <p:nvSpPr>
          <p:cNvPr id="4" name="Slide Number Placeholder 3"/>
          <p:cNvSpPr>
            <a:spLocks noGrp="1"/>
          </p:cNvSpPr>
          <p:nvPr>
            <p:ph type="sldNum" sz="quarter" idx="12"/>
          </p:nvPr>
        </p:nvSpPr>
        <p:spPr/>
        <p:txBody>
          <a:bodyPr/>
          <a:lstStyle/>
          <a:p>
            <a:fld id="{8344E9E3-A057-4843-8E7E-0EEC90148816}" type="slidenum">
              <a:rPr lang="en-IN" smtClean="0"/>
              <a:pPr/>
              <a:t>5</a:t>
            </a:fld>
            <a:endParaRPr lang="en-IN"/>
          </a:p>
        </p:txBody>
      </p:sp>
    </p:spTree>
    <p:extLst>
      <p:ext uri="{BB962C8B-B14F-4D97-AF65-F5344CB8AC3E}">
        <p14:creationId xmlns:p14="http://schemas.microsoft.com/office/powerpoint/2010/main" val="18254787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33400"/>
            <a:ext cx="10744200" cy="762000"/>
          </a:xfrm>
        </p:spPr>
        <p:txBody>
          <a:bodyPr>
            <a:normAutofit fontScale="90000"/>
          </a:bodyPr>
          <a:lstStyle/>
          <a:p>
            <a:r>
              <a:rPr lang="en-US" dirty="0" smtClean="0"/>
              <a:t>Initiation of CIRP in cases involving financial fraud</a:t>
            </a:r>
            <a:endParaRPr lang="en-US" dirty="0"/>
          </a:p>
        </p:txBody>
      </p:sp>
      <p:sp>
        <p:nvSpPr>
          <p:cNvPr id="3" name="Content Placeholder 2"/>
          <p:cNvSpPr>
            <a:spLocks noGrp="1"/>
          </p:cNvSpPr>
          <p:nvPr>
            <p:ph idx="1"/>
          </p:nvPr>
        </p:nvSpPr>
        <p:spPr>
          <a:xfrm>
            <a:off x="609600" y="1295400"/>
            <a:ext cx="10972800" cy="5620657"/>
          </a:xfrm>
        </p:spPr>
        <p:txBody>
          <a:bodyPr>
            <a:normAutofit fontScale="85000" lnSpcReduction="20000"/>
          </a:bodyPr>
          <a:lstStyle/>
          <a:p>
            <a:r>
              <a:rPr lang="en-US" i="1" dirty="0" err="1" smtClean="0"/>
              <a:t>Shobnath</a:t>
            </a:r>
            <a:r>
              <a:rPr lang="en-US" i="1" dirty="0" smtClean="0"/>
              <a:t> v. Prism Industrial Complex Limited </a:t>
            </a:r>
            <a:r>
              <a:rPr lang="en-US" dirty="0" smtClean="0"/>
              <a:t>[CP No. 168/ALD/2017]</a:t>
            </a:r>
          </a:p>
          <a:p>
            <a:pPr lvl="1"/>
            <a:r>
              <a:rPr lang="en-US" dirty="0" smtClean="0"/>
              <a:t>The intention of CIRP cannot be to interfere in cases where there are financial irregularities, illegalities, or indications of financial fraud.</a:t>
            </a:r>
          </a:p>
          <a:p>
            <a:pPr lvl="1"/>
            <a:r>
              <a:rPr lang="en-US" dirty="0" smtClean="0"/>
              <a:t>Application by financial creditor for CIRP</a:t>
            </a:r>
          </a:p>
          <a:p>
            <a:pPr lvl="1"/>
            <a:r>
              <a:rPr lang="en-US" dirty="0" smtClean="0"/>
              <a:t>Debentures due for redemption, not paid</a:t>
            </a:r>
          </a:p>
          <a:p>
            <a:pPr lvl="1"/>
            <a:r>
              <a:rPr lang="en-US" dirty="0" smtClean="0"/>
              <a:t>Multiple petitions existing under section 71(10) and 73(4) of the Companies Act, 2013, collectively by 2960 debenture holders, order already passed against the CD [regarded as “deposits”]</a:t>
            </a:r>
          </a:p>
          <a:p>
            <a:pPr lvl="1"/>
            <a:r>
              <a:rPr lang="en-US" dirty="0" smtClean="0"/>
              <a:t>Violations,</a:t>
            </a:r>
          </a:p>
          <a:p>
            <a:pPr lvl="2"/>
            <a:r>
              <a:rPr lang="en-US" dirty="0" smtClean="0"/>
              <a:t>Trustee not an independent person, a holding company</a:t>
            </a:r>
          </a:p>
          <a:p>
            <a:pPr lvl="2"/>
            <a:r>
              <a:rPr lang="en-US" dirty="0" smtClean="0"/>
              <a:t>Possibility of diversion of funds raised from debentures</a:t>
            </a:r>
          </a:p>
          <a:p>
            <a:pPr lvl="2"/>
            <a:r>
              <a:rPr lang="en-US" dirty="0" smtClean="0"/>
              <a:t>Lacuna in offer for sale of security (land)</a:t>
            </a:r>
          </a:p>
          <a:p>
            <a:pPr lvl="2"/>
            <a:r>
              <a:rPr lang="en-US" dirty="0" smtClean="0"/>
              <a:t>CD wanted to linger on proceedings, financial fraud</a:t>
            </a:r>
          </a:p>
          <a:p>
            <a:pPr lvl="1"/>
            <a:r>
              <a:rPr lang="en-US" dirty="0" smtClean="0"/>
              <a:t>Clear motive to defraud creditors/clever use of moratorium u/s 14</a:t>
            </a:r>
          </a:p>
          <a:p>
            <a:pPr lvl="2"/>
            <a:r>
              <a:rPr lang="en-US" dirty="0" smtClean="0"/>
              <a:t>Interestingly, CD was itself raising argument for admitting application</a:t>
            </a:r>
          </a:p>
          <a:p>
            <a:pPr lvl="2"/>
            <a:r>
              <a:rPr lang="en-US" dirty="0" smtClean="0"/>
              <a:t>Intention to “derail the process of execution proceedings”</a:t>
            </a:r>
          </a:p>
          <a:p>
            <a:pPr lvl="1"/>
            <a:r>
              <a:rPr lang="en-US" dirty="0" smtClean="0"/>
              <a:t>“Financial services” - Not obtaining authorization cannot be an escape gate to have the “benefit” of CIRP</a:t>
            </a:r>
          </a:p>
          <a:p>
            <a:pPr lvl="1"/>
            <a:r>
              <a:rPr lang="en-US" dirty="0" smtClean="0"/>
              <a:t>Show cause notices issued u/s 65 of the Code</a:t>
            </a:r>
          </a:p>
          <a:p>
            <a:pPr marL="704088" lvl="2" indent="0">
              <a:buNone/>
            </a:pPr>
            <a:endParaRPr lang="en-US" dirty="0"/>
          </a:p>
        </p:txBody>
      </p:sp>
      <p:sp>
        <p:nvSpPr>
          <p:cNvPr id="4" name="Slide Number Placeholder 3"/>
          <p:cNvSpPr>
            <a:spLocks noGrp="1"/>
          </p:cNvSpPr>
          <p:nvPr>
            <p:ph type="sldNum" sz="quarter" idx="12"/>
          </p:nvPr>
        </p:nvSpPr>
        <p:spPr/>
        <p:txBody>
          <a:bodyPr/>
          <a:lstStyle/>
          <a:p>
            <a:fld id="{8344E9E3-A057-4843-8E7E-0EEC90148816}" type="slidenum">
              <a:rPr lang="en-IN" smtClean="0"/>
              <a:pPr/>
              <a:t>6</a:t>
            </a:fld>
            <a:endParaRPr lang="en-IN"/>
          </a:p>
        </p:txBody>
      </p:sp>
    </p:spTree>
    <p:extLst>
      <p:ext uri="{BB962C8B-B14F-4D97-AF65-F5344CB8AC3E}">
        <p14:creationId xmlns:p14="http://schemas.microsoft.com/office/powerpoint/2010/main" val="36459014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Demand notice by OC u/s 8</a:t>
            </a:r>
            <a:endParaRPr lang="en-US" dirty="0"/>
          </a:p>
        </p:txBody>
      </p:sp>
      <p:sp>
        <p:nvSpPr>
          <p:cNvPr id="3" name="Content Placeholder 2"/>
          <p:cNvSpPr>
            <a:spLocks noGrp="1"/>
          </p:cNvSpPr>
          <p:nvPr>
            <p:ph idx="1"/>
          </p:nvPr>
        </p:nvSpPr>
        <p:spPr/>
        <p:txBody>
          <a:bodyPr/>
          <a:lstStyle/>
          <a:p>
            <a:r>
              <a:rPr lang="en-US" i="1" dirty="0"/>
              <a:t>Era Infra Engineering Limited </a:t>
            </a:r>
            <a:r>
              <a:rPr lang="en-US" i="1" dirty="0" smtClean="0"/>
              <a:t>vs. </a:t>
            </a:r>
            <a:r>
              <a:rPr lang="en-US" i="1" dirty="0" err="1" smtClean="0"/>
              <a:t>Prideco</a:t>
            </a:r>
            <a:r>
              <a:rPr lang="en-US" i="1" dirty="0" smtClean="0"/>
              <a:t> </a:t>
            </a:r>
            <a:r>
              <a:rPr lang="en-US" i="1" dirty="0"/>
              <a:t>Commercial Services Private </a:t>
            </a:r>
            <a:r>
              <a:rPr lang="en-US" i="1" dirty="0" smtClean="0"/>
              <a:t>Limited</a:t>
            </a:r>
            <a:r>
              <a:rPr lang="en-US" dirty="0" smtClean="0"/>
              <a:t> [Company Appeal (AT) (Ins.) No. 31 of 2017]</a:t>
            </a:r>
          </a:p>
          <a:p>
            <a:pPr lvl="1"/>
            <a:r>
              <a:rPr lang="en-US" dirty="0" smtClean="0"/>
              <a:t>OC served demand notice u/s 271 of the Companies Act, 2013 and relied on the same;</a:t>
            </a:r>
          </a:p>
          <a:p>
            <a:pPr lvl="1"/>
            <a:r>
              <a:rPr lang="en-US" dirty="0" smtClean="0"/>
              <a:t>NCLT admitted application under section 9;</a:t>
            </a:r>
          </a:p>
          <a:p>
            <a:pPr lvl="1"/>
            <a:r>
              <a:rPr lang="en-US" dirty="0" smtClean="0"/>
              <a:t>NCLAT set aside the order passed by AA</a:t>
            </a:r>
          </a:p>
          <a:p>
            <a:pPr lvl="2"/>
            <a:r>
              <a:rPr lang="en-US" dirty="0" smtClean="0"/>
              <a:t>Serving notice u/s 271 of CA, 2013 not a sufficient notice</a:t>
            </a:r>
          </a:p>
          <a:p>
            <a:endParaRPr lang="en-US" dirty="0"/>
          </a:p>
        </p:txBody>
      </p:sp>
      <p:sp>
        <p:nvSpPr>
          <p:cNvPr id="4" name="Slide Number Placeholder 3"/>
          <p:cNvSpPr>
            <a:spLocks noGrp="1"/>
          </p:cNvSpPr>
          <p:nvPr>
            <p:ph type="sldNum" sz="quarter" idx="12"/>
          </p:nvPr>
        </p:nvSpPr>
        <p:spPr/>
        <p:txBody>
          <a:bodyPr/>
          <a:lstStyle/>
          <a:p>
            <a:fld id="{8344E9E3-A057-4843-8E7E-0EEC90148816}" type="slidenum">
              <a:rPr lang="en-IN" smtClean="0"/>
              <a:pPr/>
              <a:t>7</a:t>
            </a:fld>
            <a:endParaRPr lang="en-IN"/>
          </a:p>
        </p:txBody>
      </p:sp>
    </p:spTree>
    <p:extLst>
      <p:ext uri="{BB962C8B-B14F-4D97-AF65-F5344CB8AC3E}">
        <p14:creationId xmlns:p14="http://schemas.microsoft.com/office/powerpoint/2010/main" val="107324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CIRP Period</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Exclusion of certain periods from CIRP period –</a:t>
            </a:r>
          </a:p>
          <a:p>
            <a:pPr lvl="1"/>
            <a:r>
              <a:rPr lang="en-US" dirty="0" smtClean="0"/>
              <a:t>stay by a court of law/tribunal/SC</a:t>
            </a:r>
          </a:p>
          <a:p>
            <a:pPr lvl="1"/>
            <a:r>
              <a:rPr lang="en-US" dirty="0" smtClean="0"/>
              <a:t>no RP is functioning</a:t>
            </a:r>
          </a:p>
          <a:p>
            <a:pPr lvl="1"/>
            <a:r>
              <a:rPr lang="en-US" dirty="0" smtClean="0"/>
              <a:t>intervening period between date of admission and RP taking charge</a:t>
            </a:r>
          </a:p>
          <a:p>
            <a:pPr lvl="1"/>
            <a:r>
              <a:rPr lang="en-US" dirty="0" smtClean="0"/>
              <a:t>intervening period between the date of reserving the order and passing the order</a:t>
            </a:r>
          </a:p>
          <a:p>
            <a:pPr lvl="1"/>
            <a:r>
              <a:rPr lang="en-US" dirty="0" smtClean="0"/>
              <a:t>CIRP, set aside by NCLAT, but the order is reversed by SC, restoring the CIRP.</a:t>
            </a:r>
          </a:p>
          <a:p>
            <a:pPr lvl="1"/>
            <a:endParaRPr lang="en-US" dirty="0" smtClean="0"/>
          </a:p>
          <a:p>
            <a:r>
              <a:rPr lang="en-IN" i="1" dirty="0"/>
              <a:t>Quinn Logistics India </a:t>
            </a:r>
            <a:r>
              <a:rPr lang="en-IN" i="1" dirty="0" err="1"/>
              <a:t>Pvt.</a:t>
            </a:r>
            <a:r>
              <a:rPr lang="en-IN" i="1" dirty="0"/>
              <a:t> Ltd. v. Mack Soft Tech </a:t>
            </a:r>
            <a:r>
              <a:rPr lang="en-IN" i="1" dirty="0" err="1"/>
              <a:t>Pvt.</a:t>
            </a:r>
            <a:r>
              <a:rPr lang="en-IN" i="1" dirty="0"/>
              <a:t> Ltd</a:t>
            </a:r>
            <a:r>
              <a:rPr lang="en-IN" dirty="0"/>
              <a:t>. </a:t>
            </a:r>
            <a:r>
              <a:rPr lang="en-IN" dirty="0" smtClean="0"/>
              <a:t>[CA(AT</a:t>
            </a:r>
            <a:r>
              <a:rPr lang="en-IN" dirty="0"/>
              <a:t>) (Insolvency) No. 185 of 2018</a:t>
            </a:r>
            <a:r>
              <a:rPr lang="en-IN" dirty="0" smtClean="0"/>
              <a:t>].</a:t>
            </a:r>
          </a:p>
          <a:p>
            <a:pPr marL="109728" indent="0">
              <a:buNone/>
            </a:pPr>
            <a:endParaRPr lang="en-IN" dirty="0"/>
          </a:p>
          <a:p>
            <a:r>
              <a:rPr lang="en-IN" i="1" dirty="0" err="1"/>
              <a:t>Velamur</a:t>
            </a:r>
            <a:r>
              <a:rPr lang="en-IN" i="1" dirty="0"/>
              <a:t> </a:t>
            </a:r>
            <a:r>
              <a:rPr lang="en-IN" i="1" dirty="0" err="1"/>
              <a:t>Varadan</a:t>
            </a:r>
            <a:r>
              <a:rPr lang="en-IN" i="1" dirty="0"/>
              <a:t> </a:t>
            </a:r>
            <a:r>
              <a:rPr lang="en-IN" i="1" dirty="0" err="1"/>
              <a:t>Anand</a:t>
            </a:r>
            <a:r>
              <a:rPr lang="en-IN" i="1" dirty="0"/>
              <a:t> v. Union Bank of India &amp; </a:t>
            </a:r>
            <a:r>
              <a:rPr lang="en-IN" i="1" dirty="0" err="1"/>
              <a:t>Anr</a:t>
            </a:r>
            <a:r>
              <a:rPr lang="en-IN" i="1" dirty="0"/>
              <a:t>.</a:t>
            </a:r>
            <a:r>
              <a:rPr lang="en-IN" dirty="0"/>
              <a:t> </a:t>
            </a:r>
            <a:r>
              <a:rPr lang="en-IN" dirty="0" smtClean="0"/>
              <a:t>[CA (AT</a:t>
            </a:r>
            <a:r>
              <a:rPr lang="en-IN" dirty="0"/>
              <a:t>) (Insolvency) No. 161 of </a:t>
            </a:r>
            <a:r>
              <a:rPr lang="en-IN" dirty="0" smtClean="0"/>
              <a:t>2018];</a:t>
            </a:r>
          </a:p>
          <a:p>
            <a:pPr marL="109728" indent="0">
              <a:buNone/>
            </a:pPr>
            <a:endParaRPr lang="en-IN" dirty="0" smtClean="0"/>
          </a:p>
          <a:p>
            <a:r>
              <a:rPr lang="en-IN" i="1" dirty="0" err="1"/>
              <a:t>Rajendra</a:t>
            </a:r>
            <a:r>
              <a:rPr lang="en-IN" i="1" dirty="0"/>
              <a:t> K. </a:t>
            </a:r>
            <a:r>
              <a:rPr lang="en-IN" i="1" dirty="0" err="1"/>
              <a:t>Bhuta</a:t>
            </a:r>
            <a:r>
              <a:rPr lang="en-IN" i="1" dirty="0"/>
              <a:t> (R.P.) v. </a:t>
            </a:r>
            <a:r>
              <a:rPr lang="en-IN" i="1" dirty="0" err="1"/>
              <a:t>Guruashish</a:t>
            </a:r>
            <a:r>
              <a:rPr lang="en-IN" i="1" dirty="0"/>
              <a:t> Construction </a:t>
            </a:r>
            <a:r>
              <a:rPr lang="en-IN" i="1" dirty="0" err="1"/>
              <a:t>Pvt.</a:t>
            </a:r>
            <a:r>
              <a:rPr lang="en-IN" i="1" dirty="0"/>
              <a:t> Ltd.</a:t>
            </a:r>
            <a:r>
              <a:rPr lang="en-IN" dirty="0"/>
              <a:t>, </a:t>
            </a:r>
            <a:r>
              <a:rPr lang="en-IN" dirty="0" smtClean="0"/>
              <a:t>[CA </a:t>
            </a:r>
            <a:r>
              <a:rPr lang="en-IN" dirty="0"/>
              <a:t>(AT) (Insolvency) No. 183 of 2018</a:t>
            </a:r>
            <a:r>
              <a:rPr lang="en-IN" dirty="0" smtClean="0"/>
              <a:t>]</a:t>
            </a:r>
            <a:endParaRPr lang="en-US" dirty="0" smtClean="0"/>
          </a:p>
          <a:p>
            <a:pPr lvl="1"/>
            <a:endParaRPr lang="en-US" dirty="0" smtClean="0"/>
          </a:p>
        </p:txBody>
      </p:sp>
      <p:sp>
        <p:nvSpPr>
          <p:cNvPr id="4" name="Slide Number Placeholder 3"/>
          <p:cNvSpPr>
            <a:spLocks noGrp="1"/>
          </p:cNvSpPr>
          <p:nvPr>
            <p:ph type="sldNum" sz="quarter" idx="12"/>
          </p:nvPr>
        </p:nvSpPr>
        <p:spPr/>
        <p:txBody>
          <a:bodyPr/>
          <a:lstStyle/>
          <a:p>
            <a:fld id="{8344E9E3-A057-4843-8E7E-0EEC90148816}" type="slidenum">
              <a:rPr lang="en-IN" smtClean="0"/>
              <a:pPr/>
              <a:t>8</a:t>
            </a:fld>
            <a:endParaRPr lang="en-IN"/>
          </a:p>
        </p:txBody>
      </p:sp>
    </p:spTree>
    <p:extLst>
      <p:ext uri="{BB962C8B-B14F-4D97-AF65-F5344CB8AC3E}">
        <p14:creationId xmlns:p14="http://schemas.microsoft.com/office/powerpoint/2010/main" val="34390269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5600" y="533400"/>
            <a:ext cx="9956800" cy="685800"/>
          </a:xfrm>
        </p:spPr>
        <p:txBody>
          <a:bodyPr>
            <a:normAutofit fontScale="90000"/>
          </a:bodyPr>
          <a:lstStyle/>
          <a:p>
            <a:r>
              <a:rPr lang="en-US" dirty="0" smtClean="0"/>
              <a:t>Scope of moratorium u/s 14</a:t>
            </a:r>
            <a:endParaRPr lang="en-US" dirty="0"/>
          </a:p>
        </p:txBody>
      </p:sp>
      <p:sp>
        <p:nvSpPr>
          <p:cNvPr id="3" name="Content Placeholder 2"/>
          <p:cNvSpPr>
            <a:spLocks noGrp="1"/>
          </p:cNvSpPr>
          <p:nvPr>
            <p:ph idx="1"/>
          </p:nvPr>
        </p:nvSpPr>
        <p:spPr>
          <a:xfrm>
            <a:off x="609600" y="1219200"/>
            <a:ext cx="10972800" cy="5353357"/>
          </a:xfrm>
        </p:spPr>
        <p:txBody>
          <a:bodyPr>
            <a:normAutofit fontScale="92500" lnSpcReduction="20000"/>
          </a:bodyPr>
          <a:lstStyle/>
          <a:p>
            <a:r>
              <a:rPr lang="en-US" dirty="0"/>
              <a:t>I</a:t>
            </a:r>
            <a:r>
              <a:rPr lang="en-US" dirty="0" smtClean="0"/>
              <a:t>nvocation </a:t>
            </a:r>
            <a:r>
              <a:rPr lang="en-US" dirty="0"/>
              <a:t>of corporate guarantee against </a:t>
            </a:r>
            <a:r>
              <a:rPr lang="en-US" dirty="0" smtClean="0"/>
              <a:t>corporate debtor in violation of section 14</a:t>
            </a:r>
          </a:p>
          <a:p>
            <a:pPr lvl="1"/>
            <a:r>
              <a:rPr lang="en-US" i="1" dirty="0"/>
              <a:t>Axis Bank Limited &amp; </a:t>
            </a:r>
            <a:r>
              <a:rPr lang="en-US" i="1" dirty="0" err="1"/>
              <a:t>Anr</a:t>
            </a:r>
            <a:r>
              <a:rPr lang="en-US" i="1" dirty="0"/>
              <a:t>. v. Edu Smart Services Private Limited</a:t>
            </a:r>
            <a:r>
              <a:rPr lang="en-US" dirty="0"/>
              <a:t> [(IB)-102 (PB)/2017</a:t>
            </a:r>
            <a:r>
              <a:rPr lang="en-US" dirty="0" smtClean="0"/>
              <a:t>]</a:t>
            </a:r>
          </a:p>
          <a:p>
            <a:pPr lvl="1"/>
            <a:r>
              <a:rPr lang="en-IN" i="1" dirty="0"/>
              <a:t>Bank of Baroda v. </a:t>
            </a:r>
            <a:r>
              <a:rPr lang="en-IN" i="1" dirty="0" err="1"/>
              <a:t>Binani</a:t>
            </a:r>
            <a:r>
              <a:rPr lang="en-IN" i="1" dirty="0"/>
              <a:t> Chemicals Ltd.</a:t>
            </a:r>
            <a:r>
              <a:rPr lang="en-IN" dirty="0"/>
              <a:t> [CP (IB) No. </a:t>
            </a:r>
            <a:r>
              <a:rPr lang="en-IN" dirty="0" smtClean="0"/>
              <a:t>359/KB/2017]</a:t>
            </a:r>
          </a:p>
          <a:p>
            <a:r>
              <a:rPr lang="en-IN" dirty="0" smtClean="0"/>
              <a:t>Criminal proceedings out of the house</a:t>
            </a:r>
          </a:p>
          <a:p>
            <a:pPr lvl="1"/>
            <a:r>
              <a:rPr lang="en-US" i="1" dirty="0" err="1"/>
              <a:t>Mardia</a:t>
            </a:r>
            <a:r>
              <a:rPr lang="en-US" i="1" dirty="0"/>
              <a:t> Copper Products Ltd. &amp; Others v. Commissioner of Sales Tax, Bombay &amp; Another, </a:t>
            </a:r>
            <a:r>
              <a:rPr lang="en-US" dirty="0"/>
              <a:t>1999(5) </a:t>
            </a:r>
            <a:r>
              <a:rPr lang="en-US" dirty="0" err="1"/>
              <a:t>Bom.C.R</a:t>
            </a:r>
            <a:r>
              <a:rPr lang="en-US" dirty="0"/>
              <a:t>. </a:t>
            </a:r>
            <a:r>
              <a:rPr lang="en-US" dirty="0" smtClean="0"/>
              <a:t>245</a:t>
            </a:r>
          </a:p>
          <a:p>
            <a:pPr lvl="1"/>
            <a:r>
              <a:rPr lang="en-US" i="1" dirty="0"/>
              <a:t>Hindustan Antibiotics Ltd. &amp; </a:t>
            </a:r>
            <a:r>
              <a:rPr lang="en-US" i="1" dirty="0" err="1"/>
              <a:t>Ors</a:t>
            </a:r>
            <a:r>
              <a:rPr lang="en-US" i="1" dirty="0"/>
              <a:t>. v. M/s. </a:t>
            </a:r>
            <a:r>
              <a:rPr lang="en-US" i="1" dirty="0" err="1"/>
              <a:t>Kirloskar</a:t>
            </a:r>
            <a:r>
              <a:rPr lang="en-US" i="1" dirty="0"/>
              <a:t> Investments and Finance Ltd. &amp; </a:t>
            </a:r>
            <a:r>
              <a:rPr lang="en-US" i="1" dirty="0" err="1"/>
              <a:t>Ors</a:t>
            </a:r>
            <a:r>
              <a:rPr lang="en-US" i="1" dirty="0"/>
              <a:t>., </a:t>
            </a:r>
            <a:r>
              <a:rPr lang="en-US" dirty="0"/>
              <a:t>1995(5) S.C.R. </a:t>
            </a:r>
            <a:r>
              <a:rPr lang="en-US" dirty="0" smtClean="0"/>
              <a:t>264</a:t>
            </a:r>
          </a:p>
          <a:p>
            <a:pPr lvl="1"/>
            <a:r>
              <a:rPr lang="en-US" i="1" dirty="0"/>
              <a:t>M/S. BSI Ltd. &amp; </a:t>
            </a:r>
            <a:r>
              <a:rPr lang="en-US" i="1" dirty="0" err="1"/>
              <a:t>Anr</a:t>
            </a:r>
            <a:r>
              <a:rPr lang="en-US" i="1" dirty="0"/>
              <a:t>. v. Gift Holdings Pvt. Ltd. &amp; </a:t>
            </a:r>
            <a:r>
              <a:rPr lang="en-US" i="1" dirty="0" err="1"/>
              <a:t>Anr</a:t>
            </a:r>
            <a:r>
              <a:rPr lang="en-US" i="1" dirty="0"/>
              <a:t>, </a:t>
            </a:r>
            <a:r>
              <a:rPr lang="en-US" dirty="0"/>
              <a:t>Criminal Appeal No. 847 of 1999, II (2000) SLT </a:t>
            </a:r>
            <a:r>
              <a:rPr lang="en-US" dirty="0" smtClean="0"/>
              <a:t>184</a:t>
            </a:r>
          </a:p>
          <a:p>
            <a:r>
              <a:rPr lang="en-US" dirty="0" smtClean="0"/>
              <a:t>Guarantor’s assets</a:t>
            </a:r>
          </a:p>
          <a:p>
            <a:r>
              <a:rPr lang="en-US" dirty="0" smtClean="0"/>
              <a:t>Income </a:t>
            </a:r>
            <a:r>
              <a:rPr lang="en-US" dirty="0"/>
              <a:t>Tax </a:t>
            </a:r>
            <a:r>
              <a:rPr lang="en-US" dirty="0" smtClean="0"/>
              <a:t>Appeals by Dept. against orders of ITAT</a:t>
            </a:r>
          </a:p>
          <a:p>
            <a:pPr lvl="1"/>
            <a:r>
              <a:rPr lang="en-US" dirty="0" smtClean="0"/>
              <a:t>PR </a:t>
            </a:r>
            <a:r>
              <a:rPr lang="en-US" dirty="0"/>
              <a:t>Commissioner of Income Tax v. Monnet </a:t>
            </a:r>
            <a:r>
              <a:rPr lang="en-US" dirty="0" err="1"/>
              <a:t>Ispat</a:t>
            </a:r>
            <a:r>
              <a:rPr lang="en-US" dirty="0"/>
              <a:t> and Energy Ltd</a:t>
            </a:r>
          </a:p>
          <a:p>
            <a:endParaRPr lang="en-US" dirty="0"/>
          </a:p>
        </p:txBody>
      </p:sp>
      <p:sp>
        <p:nvSpPr>
          <p:cNvPr id="4" name="Slide Number Placeholder 3"/>
          <p:cNvSpPr>
            <a:spLocks noGrp="1"/>
          </p:cNvSpPr>
          <p:nvPr>
            <p:ph type="sldNum" sz="quarter" idx="12"/>
          </p:nvPr>
        </p:nvSpPr>
        <p:spPr/>
        <p:txBody>
          <a:bodyPr/>
          <a:lstStyle/>
          <a:p>
            <a:fld id="{8344E9E3-A057-4843-8E7E-0EEC90148816}" type="slidenum">
              <a:rPr lang="en-IN" smtClean="0"/>
              <a:pPr/>
              <a:t>9</a:t>
            </a:fld>
            <a:endParaRPr lang="en-IN"/>
          </a:p>
        </p:txBody>
      </p:sp>
    </p:spTree>
    <p:extLst>
      <p:ext uri="{BB962C8B-B14F-4D97-AF65-F5344CB8AC3E}">
        <p14:creationId xmlns:p14="http://schemas.microsoft.com/office/powerpoint/2010/main" val="264890827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1_Theme1">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22009</TotalTime>
  <Words>2137</Words>
  <Application>Microsoft Office PowerPoint</Application>
  <PresentationFormat>Custom</PresentationFormat>
  <Paragraphs>229</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1_Theme1</vt:lpstr>
      <vt:lpstr>Insolvency and Bankruptcy Code, 2016</vt:lpstr>
      <vt:lpstr>Copyright</vt:lpstr>
      <vt:lpstr>Game-Changers</vt:lpstr>
      <vt:lpstr>Constitutional Validity of IBC</vt:lpstr>
      <vt:lpstr>Resolution, not recovery</vt:lpstr>
      <vt:lpstr>Initiation of CIRP in cases involving financial fraud</vt:lpstr>
      <vt:lpstr>Demand notice by OC u/s 8</vt:lpstr>
      <vt:lpstr>CIRP Period</vt:lpstr>
      <vt:lpstr>Scope of moratorium u/s 14</vt:lpstr>
      <vt:lpstr>CIRP against debtors of CD</vt:lpstr>
      <vt:lpstr>Resolution plan: Subordination of related party unsecured loans</vt:lpstr>
      <vt:lpstr>Resolution plan and Statutory dues</vt:lpstr>
      <vt:lpstr>Application/Resolution Plan and  Role of adjudicating authority (1)</vt:lpstr>
      <vt:lpstr>Application/Resolution Plan and  Role of adjudicating authority (2)</vt:lpstr>
      <vt:lpstr>Liquidation before resolution</vt:lpstr>
      <vt:lpstr>Reversibility of Liquidation Order</vt:lpstr>
      <vt:lpstr>Liquidation: Discharge of employees &amp; retrenchment compensation</vt:lpstr>
      <vt:lpstr>Exclusions from liquidation estate</vt:lpstr>
      <vt:lpstr>Assets sold in liquidation and rights of revenue authorities  </vt:lpstr>
      <vt:lpstr>Treatment of guarantor’s assets in liquidation</vt:lpstr>
      <vt:lpstr>Liquidator, as an “aggrieved” person for appeals before NCLAT</vt:lpstr>
      <vt:lpstr>Delayed filing of claims in liquidation</vt:lpstr>
      <vt:lpstr>Vulnerable Transactions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Related Party Transactions (RPTs)          - Overview</dc:title>
  <dc:creator>Vinita Nair</dc:creator>
  <cp:lastModifiedBy>Hp</cp:lastModifiedBy>
  <cp:revision>1474</cp:revision>
  <dcterms:created xsi:type="dcterms:W3CDTF">2014-01-25T09:51:47Z</dcterms:created>
  <dcterms:modified xsi:type="dcterms:W3CDTF">2018-08-31T13:04:41Z</dcterms:modified>
</cp:coreProperties>
</file>